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86" r:id="rId4"/>
    <p:sldId id="272" r:id="rId5"/>
    <p:sldId id="273" r:id="rId6"/>
    <p:sldId id="259" r:id="rId7"/>
    <p:sldId id="274" r:id="rId8"/>
    <p:sldId id="276" r:id="rId9"/>
    <p:sldId id="275" r:id="rId10"/>
    <p:sldId id="260" r:id="rId11"/>
    <p:sldId id="277" r:id="rId12"/>
    <p:sldId id="261" r:id="rId13"/>
    <p:sldId id="289" r:id="rId14"/>
    <p:sldId id="283" r:id="rId15"/>
    <p:sldId id="262" r:id="rId16"/>
    <p:sldId id="278" r:id="rId17"/>
    <p:sldId id="264" r:id="rId18"/>
    <p:sldId id="265" r:id="rId19"/>
    <p:sldId id="266" r:id="rId20"/>
    <p:sldId id="270" r:id="rId21"/>
    <p:sldId id="267" r:id="rId22"/>
    <p:sldId id="269" r:id="rId23"/>
    <p:sldId id="268" r:id="rId24"/>
    <p:sldId id="263" r:id="rId25"/>
    <p:sldId id="280" r:id="rId26"/>
    <p:sldId id="281" r:id="rId27"/>
    <p:sldId id="287" r:id="rId28"/>
    <p:sldId id="282"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21E"/>
    <a:srgbClr val="FF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 Id="rId4" Type="http://schemas.openxmlformats.org/officeDocument/2006/relationships/image" Target="../media/image5.jpeg"/></Relationships>
</file>

<file path=ppt/diagrams/_rels/data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8.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DA4C45-F6A4-4BE4-97FC-81245C2BD1BD}"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FBFF7ADC-FD07-4BE6-BF92-7671CECE0FA8}">
      <dgm:prSet phldrT="[Text]"/>
      <dgm:spPr/>
      <dgm:t>
        <a:bodyPr/>
        <a:lstStyle/>
        <a:p>
          <a:r>
            <a:rPr lang="en-US" dirty="0" smtClean="0"/>
            <a:t>Individual        –    Disability and special needs ,       	        	                 HIV/orphans and other  health-related 		   problems</a:t>
          </a:r>
          <a:endParaRPr lang="en-US" dirty="0"/>
        </a:p>
      </dgm:t>
    </dgm:pt>
    <dgm:pt modelId="{DF6E7451-281E-479B-8AF1-5AEC26673FD2}" type="parTrans" cxnId="{1CDCC3E9-C460-40CD-9AB5-66BE84BE8428}">
      <dgm:prSet/>
      <dgm:spPr/>
      <dgm:t>
        <a:bodyPr/>
        <a:lstStyle/>
        <a:p>
          <a:endParaRPr lang="en-US"/>
        </a:p>
      </dgm:t>
    </dgm:pt>
    <dgm:pt modelId="{37396FF1-C4B1-4AFD-A95C-A66469E3EDF4}" type="sibTrans" cxnId="{1CDCC3E9-C460-40CD-9AB5-66BE84BE8428}">
      <dgm:prSet/>
      <dgm:spPr/>
      <dgm:t>
        <a:bodyPr/>
        <a:lstStyle/>
        <a:p>
          <a:endParaRPr lang="en-US"/>
        </a:p>
      </dgm:t>
    </dgm:pt>
    <dgm:pt modelId="{4A5B249F-82F5-455F-9D68-150C13B5CFFD}">
      <dgm:prSet phldrT="[Text]"/>
      <dgm:spPr/>
      <dgm:t>
        <a:bodyPr/>
        <a:lstStyle/>
        <a:p>
          <a:r>
            <a:rPr lang="en-US" dirty="0" smtClean="0"/>
            <a:t>Group based-   indigenous , ethnic, </a:t>
          </a:r>
          <a:r>
            <a:rPr lang="en-US" dirty="0" err="1" smtClean="0"/>
            <a:t>racial,linguistic</a:t>
          </a:r>
          <a:r>
            <a:rPr lang="en-US" dirty="0" smtClean="0"/>
            <a:t>, caste 	           minorities (</a:t>
          </a:r>
          <a:r>
            <a:rPr lang="en-US" dirty="0" err="1" smtClean="0"/>
            <a:t>religious,SC</a:t>
          </a:r>
          <a:r>
            <a:rPr lang="en-US" dirty="0" smtClean="0"/>
            <a:t>/ST)</a:t>
          </a:r>
          <a:endParaRPr lang="en-US" dirty="0"/>
        </a:p>
      </dgm:t>
    </dgm:pt>
    <dgm:pt modelId="{9BCF0AE3-E389-411F-A5BA-1B77F08DBB56}" type="parTrans" cxnId="{2B837115-AE92-49BC-97A6-BF129F5A1C74}">
      <dgm:prSet/>
      <dgm:spPr/>
      <dgm:t>
        <a:bodyPr/>
        <a:lstStyle/>
        <a:p>
          <a:endParaRPr lang="en-US"/>
        </a:p>
      </dgm:t>
    </dgm:pt>
    <dgm:pt modelId="{392F6246-1410-4882-890A-983EE7D734CB}" type="sibTrans" cxnId="{2B837115-AE92-49BC-97A6-BF129F5A1C74}">
      <dgm:prSet/>
      <dgm:spPr/>
      <dgm:t>
        <a:bodyPr/>
        <a:lstStyle/>
        <a:p>
          <a:endParaRPr lang="en-US"/>
        </a:p>
      </dgm:t>
    </dgm:pt>
    <dgm:pt modelId="{16190DE2-3C46-45F2-A980-C7FA66F88824}">
      <dgm:prSet phldrT="[Text]"/>
      <dgm:spPr/>
      <dgm:t>
        <a:bodyPr/>
        <a:lstStyle/>
        <a:p>
          <a:r>
            <a:rPr lang="en-US" dirty="0" smtClean="0"/>
            <a:t>Location     -   Urban slums, rural and   remote areas </a:t>
          </a:r>
          <a:endParaRPr lang="en-US" dirty="0"/>
        </a:p>
      </dgm:t>
    </dgm:pt>
    <dgm:pt modelId="{4C2B145B-D91B-4AD4-B27E-FADE7EB11BF7}" type="sibTrans" cxnId="{5005B425-5849-4417-84E3-D548097A64E1}">
      <dgm:prSet/>
      <dgm:spPr/>
      <dgm:t>
        <a:bodyPr/>
        <a:lstStyle/>
        <a:p>
          <a:endParaRPr lang="en-US"/>
        </a:p>
      </dgm:t>
    </dgm:pt>
    <dgm:pt modelId="{5470E159-DE03-4CE1-AA79-245BD7BDD7A0}" type="parTrans" cxnId="{5005B425-5849-4417-84E3-D548097A64E1}">
      <dgm:prSet/>
      <dgm:spPr/>
      <dgm:t>
        <a:bodyPr/>
        <a:lstStyle/>
        <a:p>
          <a:endParaRPr lang="en-US"/>
        </a:p>
      </dgm:t>
    </dgm:pt>
    <dgm:pt modelId="{64003DAF-9416-4752-A090-7CE4780B8AE3}">
      <dgm:prSet/>
      <dgm:spPr/>
      <dgm:t>
        <a:bodyPr/>
        <a:lstStyle/>
        <a:p>
          <a:r>
            <a:rPr lang="en-US" dirty="0" smtClean="0"/>
            <a:t>Poverty related – extreme &amp; persistent poverty, child </a:t>
          </a:r>
          <a:r>
            <a:rPr lang="en-US" dirty="0" err="1" smtClean="0"/>
            <a:t>labour</a:t>
          </a:r>
          <a:r>
            <a:rPr lang="en-US" dirty="0" smtClean="0"/>
            <a:t>, 		  street and working children</a:t>
          </a:r>
        </a:p>
      </dgm:t>
    </dgm:pt>
    <dgm:pt modelId="{E60F625C-BC4C-4A85-8CC3-15D3C01FD513}" type="parTrans" cxnId="{3CA1E83F-488C-4381-990B-6E11C3F0A877}">
      <dgm:prSet/>
      <dgm:spPr/>
      <dgm:t>
        <a:bodyPr/>
        <a:lstStyle/>
        <a:p>
          <a:endParaRPr lang="en-US"/>
        </a:p>
      </dgm:t>
    </dgm:pt>
    <dgm:pt modelId="{E1000897-5429-43C0-BD43-3760F4907E7D}" type="sibTrans" cxnId="{3CA1E83F-488C-4381-990B-6E11C3F0A877}">
      <dgm:prSet/>
      <dgm:spPr/>
      <dgm:t>
        <a:bodyPr/>
        <a:lstStyle/>
        <a:p>
          <a:endParaRPr lang="en-US"/>
        </a:p>
      </dgm:t>
    </dgm:pt>
    <dgm:pt modelId="{4E43B19C-B8BB-4E00-889F-115838347B6E}" type="pres">
      <dgm:prSet presAssocID="{94DA4C45-F6A4-4BE4-97FC-81245C2BD1BD}" presName="linear" presStyleCnt="0">
        <dgm:presLayoutVars>
          <dgm:dir/>
          <dgm:resizeHandles val="exact"/>
        </dgm:presLayoutVars>
      </dgm:prSet>
      <dgm:spPr/>
      <dgm:t>
        <a:bodyPr/>
        <a:lstStyle/>
        <a:p>
          <a:endParaRPr lang="en-US"/>
        </a:p>
      </dgm:t>
    </dgm:pt>
    <dgm:pt modelId="{C6E77B35-157E-48AF-B95D-928337E85783}" type="pres">
      <dgm:prSet presAssocID="{FBFF7ADC-FD07-4BE6-BF92-7671CECE0FA8}" presName="comp" presStyleCnt="0"/>
      <dgm:spPr/>
    </dgm:pt>
    <dgm:pt modelId="{D6D81B29-0CC0-4E4F-A2AD-604A9D60ECAE}" type="pres">
      <dgm:prSet presAssocID="{FBFF7ADC-FD07-4BE6-BF92-7671CECE0FA8}" presName="box" presStyleLbl="node1" presStyleIdx="0" presStyleCnt="4" custScaleY="68849"/>
      <dgm:spPr/>
      <dgm:t>
        <a:bodyPr/>
        <a:lstStyle/>
        <a:p>
          <a:endParaRPr lang="en-US"/>
        </a:p>
      </dgm:t>
    </dgm:pt>
    <dgm:pt modelId="{A41CFD41-2006-451B-B9CE-D0491744AB4C}" type="pres">
      <dgm:prSet presAssocID="{FBFF7ADC-FD07-4BE6-BF92-7671CECE0FA8}" presName="img" presStyleLbl="fgImgPlace1" presStyleIdx="0" presStyleCnt="4" custScaleX="87635" custScaleY="81104"/>
      <dgm:spPr>
        <a:blipFill rotWithShape="0">
          <a:blip xmlns:r="http://schemas.openxmlformats.org/officeDocument/2006/relationships" r:embed="rId1"/>
          <a:stretch>
            <a:fillRect/>
          </a:stretch>
        </a:blipFill>
      </dgm:spPr>
      <dgm:t>
        <a:bodyPr/>
        <a:lstStyle/>
        <a:p>
          <a:endParaRPr lang="en-US"/>
        </a:p>
      </dgm:t>
    </dgm:pt>
    <dgm:pt modelId="{7289DF43-9DD4-48FA-8065-2D442D392F2A}" type="pres">
      <dgm:prSet presAssocID="{FBFF7ADC-FD07-4BE6-BF92-7671CECE0FA8}" presName="text" presStyleLbl="node1" presStyleIdx="0" presStyleCnt="4">
        <dgm:presLayoutVars>
          <dgm:bulletEnabled val="1"/>
        </dgm:presLayoutVars>
      </dgm:prSet>
      <dgm:spPr/>
      <dgm:t>
        <a:bodyPr/>
        <a:lstStyle/>
        <a:p>
          <a:endParaRPr lang="en-US"/>
        </a:p>
      </dgm:t>
    </dgm:pt>
    <dgm:pt modelId="{3116F575-A2BC-4658-815E-A9F25664E05A}" type="pres">
      <dgm:prSet presAssocID="{37396FF1-C4B1-4AFD-A95C-A66469E3EDF4}" presName="spacer" presStyleCnt="0"/>
      <dgm:spPr/>
    </dgm:pt>
    <dgm:pt modelId="{2101836D-3305-4917-BB70-F84DB133B1EC}" type="pres">
      <dgm:prSet presAssocID="{64003DAF-9416-4752-A090-7CE4780B8AE3}" presName="comp" presStyleCnt="0"/>
      <dgm:spPr/>
    </dgm:pt>
    <dgm:pt modelId="{5C1D080D-A688-4DE2-930A-8CD357BDB3BD}" type="pres">
      <dgm:prSet presAssocID="{64003DAF-9416-4752-A090-7CE4780B8AE3}" presName="box" presStyleLbl="node1" presStyleIdx="1" presStyleCnt="4" custScaleY="78281"/>
      <dgm:spPr/>
      <dgm:t>
        <a:bodyPr/>
        <a:lstStyle/>
        <a:p>
          <a:endParaRPr lang="en-US"/>
        </a:p>
      </dgm:t>
    </dgm:pt>
    <dgm:pt modelId="{BE655BAE-2B15-4913-B06B-48C6A823ECBA}" type="pres">
      <dgm:prSet presAssocID="{64003DAF-9416-4752-A090-7CE4780B8AE3}" presName="img" presStyleLbl="fgImgPlace1" presStyleIdx="1" presStyleCnt="4" custScaleY="85296"/>
      <dgm:spPr>
        <a:blipFill rotWithShape="0">
          <a:blip xmlns:r="http://schemas.openxmlformats.org/officeDocument/2006/relationships" r:embed="rId2"/>
          <a:stretch>
            <a:fillRect/>
          </a:stretch>
        </a:blipFill>
      </dgm:spPr>
      <dgm:t>
        <a:bodyPr/>
        <a:lstStyle/>
        <a:p>
          <a:endParaRPr lang="en-US"/>
        </a:p>
      </dgm:t>
    </dgm:pt>
    <dgm:pt modelId="{CB333FB8-8FBF-42D6-BCEA-F6A06E525705}" type="pres">
      <dgm:prSet presAssocID="{64003DAF-9416-4752-A090-7CE4780B8AE3}" presName="text" presStyleLbl="node1" presStyleIdx="1" presStyleCnt="4">
        <dgm:presLayoutVars>
          <dgm:bulletEnabled val="1"/>
        </dgm:presLayoutVars>
      </dgm:prSet>
      <dgm:spPr/>
      <dgm:t>
        <a:bodyPr/>
        <a:lstStyle/>
        <a:p>
          <a:endParaRPr lang="en-US"/>
        </a:p>
      </dgm:t>
    </dgm:pt>
    <dgm:pt modelId="{6F9C4178-69BD-411A-BE41-5FADF2BAE901}" type="pres">
      <dgm:prSet presAssocID="{E1000897-5429-43C0-BD43-3760F4907E7D}" presName="spacer" presStyleCnt="0"/>
      <dgm:spPr/>
    </dgm:pt>
    <dgm:pt modelId="{8CD5D2A1-A346-4D26-B8EB-91307231F952}" type="pres">
      <dgm:prSet presAssocID="{16190DE2-3C46-45F2-A980-C7FA66F88824}" presName="comp" presStyleCnt="0"/>
      <dgm:spPr/>
    </dgm:pt>
    <dgm:pt modelId="{3C399660-DCCD-432D-AB6A-3AAA762C9F23}" type="pres">
      <dgm:prSet presAssocID="{16190DE2-3C46-45F2-A980-C7FA66F88824}" presName="box" presStyleLbl="node1" presStyleIdx="2" presStyleCnt="4" custScaleY="81756" custLinFactNeighborX="-926" custLinFactNeighborY="4459"/>
      <dgm:spPr/>
      <dgm:t>
        <a:bodyPr/>
        <a:lstStyle/>
        <a:p>
          <a:endParaRPr lang="en-US"/>
        </a:p>
      </dgm:t>
    </dgm:pt>
    <dgm:pt modelId="{F271C8E1-C766-424D-ADB5-46E998492FAC}" type="pres">
      <dgm:prSet presAssocID="{16190DE2-3C46-45F2-A980-C7FA66F88824}" presName="img" presStyleLbl="fgImgPlace1" presStyleIdx="2" presStyleCnt="4" custScaleY="81060" custLinFactNeighborX="-2525" custLinFactNeighborY="6329"/>
      <dgm:spPr>
        <a:blipFill rotWithShape="0">
          <a:blip xmlns:r="http://schemas.openxmlformats.org/officeDocument/2006/relationships" r:embed="rId3"/>
          <a:stretch>
            <a:fillRect/>
          </a:stretch>
        </a:blipFill>
      </dgm:spPr>
      <dgm:t>
        <a:bodyPr/>
        <a:lstStyle/>
        <a:p>
          <a:endParaRPr lang="en-US"/>
        </a:p>
      </dgm:t>
    </dgm:pt>
    <dgm:pt modelId="{8752E215-ECEB-4F8E-979C-C8956C53F1B1}" type="pres">
      <dgm:prSet presAssocID="{16190DE2-3C46-45F2-A980-C7FA66F88824}" presName="text" presStyleLbl="node1" presStyleIdx="2" presStyleCnt="4">
        <dgm:presLayoutVars>
          <dgm:bulletEnabled val="1"/>
        </dgm:presLayoutVars>
      </dgm:prSet>
      <dgm:spPr/>
      <dgm:t>
        <a:bodyPr/>
        <a:lstStyle/>
        <a:p>
          <a:endParaRPr lang="en-US"/>
        </a:p>
      </dgm:t>
    </dgm:pt>
    <dgm:pt modelId="{B1452A58-AA63-43B9-9BDE-643163174AA9}" type="pres">
      <dgm:prSet presAssocID="{4C2B145B-D91B-4AD4-B27E-FADE7EB11BF7}" presName="spacer" presStyleCnt="0"/>
      <dgm:spPr/>
    </dgm:pt>
    <dgm:pt modelId="{CDA45BF3-B2D9-4BE7-8BBA-01C6F9BC4030}" type="pres">
      <dgm:prSet presAssocID="{4A5B249F-82F5-455F-9D68-150C13B5CFFD}" presName="comp" presStyleCnt="0"/>
      <dgm:spPr/>
    </dgm:pt>
    <dgm:pt modelId="{50291D02-E413-4001-8BD2-C374576F5F52}" type="pres">
      <dgm:prSet presAssocID="{4A5B249F-82F5-455F-9D68-150C13B5CFFD}" presName="box" presStyleLbl="node1" presStyleIdx="3" presStyleCnt="4" custScaleY="72665"/>
      <dgm:spPr/>
      <dgm:t>
        <a:bodyPr/>
        <a:lstStyle/>
        <a:p>
          <a:endParaRPr lang="en-US"/>
        </a:p>
      </dgm:t>
    </dgm:pt>
    <dgm:pt modelId="{D3170988-5C0A-49D7-BE56-11A1FF7EC391}" type="pres">
      <dgm:prSet presAssocID="{4A5B249F-82F5-455F-9D68-150C13B5CFFD}" presName="img" presStyleLbl="fgImgPlace1" presStyleIdx="3" presStyleCnt="4" custScaleY="77578"/>
      <dgm:spPr>
        <a:blipFill rotWithShape="0">
          <a:blip xmlns:r="http://schemas.openxmlformats.org/officeDocument/2006/relationships" r:embed="rId4"/>
          <a:stretch>
            <a:fillRect/>
          </a:stretch>
        </a:blipFill>
      </dgm:spPr>
      <dgm:t>
        <a:bodyPr/>
        <a:lstStyle/>
        <a:p>
          <a:endParaRPr lang="en-US"/>
        </a:p>
      </dgm:t>
    </dgm:pt>
    <dgm:pt modelId="{6AEC509A-7544-4C9A-B25B-359995B62249}" type="pres">
      <dgm:prSet presAssocID="{4A5B249F-82F5-455F-9D68-150C13B5CFFD}" presName="text" presStyleLbl="node1" presStyleIdx="3" presStyleCnt="4">
        <dgm:presLayoutVars>
          <dgm:bulletEnabled val="1"/>
        </dgm:presLayoutVars>
      </dgm:prSet>
      <dgm:spPr/>
      <dgm:t>
        <a:bodyPr/>
        <a:lstStyle/>
        <a:p>
          <a:endParaRPr lang="en-US"/>
        </a:p>
      </dgm:t>
    </dgm:pt>
  </dgm:ptLst>
  <dgm:cxnLst>
    <dgm:cxn modelId="{CF86A83F-AE5F-4825-BCEF-09911F85D849}" type="presOf" srcId="{FBFF7ADC-FD07-4BE6-BF92-7671CECE0FA8}" destId="{7289DF43-9DD4-48FA-8065-2D442D392F2A}" srcOrd="1" destOrd="0" presId="urn:microsoft.com/office/officeart/2005/8/layout/vList4"/>
    <dgm:cxn modelId="{3CA1E83F-488C-4381-990B-6E11C3F0A877}" srcId="{94DA4C45-F6A4-4BE4-97FC-81245C2BD1BD}" destId="{64003DAF-9416-4752-A090-7CE4780B8AE3}" srcOrd="1" destOrd="0" parTransId="{E60F625C-BC4C-4A85-8CC3-15D3C01FD513}" sibTransId="{E1000897-5429-43C0-BD43-3760F4907E7D}"/>
    <dgm:cxn modelId="{5005B425-5849-4417-84E3-D548097A64E1}" srcId="{94DA4C45-F6A4-4BE4-97FC-81245C2BD1BD}" destId="{16190DE2-3C46-45F2-A980-C7FA66F88824}" srcOrd="2" destOrd="0" parTransId="{5470E159-DE03-4CE1-AA79-245BD7BDD7A0}" sibTransId="{4C2B145B-D91B-4AD4-B27E-FADE7EB11BF7}"/>
    <dgm:cxn modelId="{D57F23F0-5F02-4042-884C-0FD006646248}" type="presOf" srcId="{16190DE2-3C46-45F2-A980-C7FA66F88824}" destId="{8752E215-ECEB-4F8E-979C-C8956C53F1B1}" srcOrd="1" destOrd="0" presId="urn:microsoft.com/office/officeart/2005/8/layout/vList4"/>
    <dgm:cxn modelId="{7CFAA9F3-E1D9-4C18-83E8-04A024180EB7}" type="presOf" srcId="{16190DE2-3C46-45F2-A980-C7FA66F88824}" destId="{3C399660-DCCD-432D-AB6A-3AAA762C9F23}" srcOrd="0" destOrd="0" presId="urn:microsoft.com/office/officeart/2005/8/layout/vList4"/>
    <dgm:cxn modelId="{CF223C7B-2F70-47CE-8905-CDF46FD9D229}" type="presOf" srcId="{64003DAF-9416-4752-A090-7CE4780B8AE3}" destId="{5C1D080D-A688-4DE2-930A-8CD357BDB3BD}" srcOrd="0" destOrd="0" presId="urn:microsoft.com/office/officeart/2005/8/layout/vList4"/>
    <dgm:cxn modelId="{2B837115-AE92-49BC-97A6-BF129F5A1C74}" srcId="{94DA4C45-F6A4-4BE4-97FC-81245C2BD1BD}" destId="{4A5B249F-82F5-455F-9D68-150C13B5CFFD}" srcOrd="3" destOrd="0" parTransId="{9BCF0AE3-E389-411F-A5BA-1B77F08DBB56}" sibTransId="{392F6246-1410-4882-890A-983EE7D734CB}"/>
    <dgm:cxn modelId="{1A758208-51D7-411C-A5FB-01D6D484A11C}" type="presOf" srcId="{4A5B249F-82F5-455F-9D68-150C13B5CFFD}" destId="{6AEC509A-7544-4C9A-B25B-359995B62249}" srcOrd="1" destOrd="0" presId="urn:microsoft.com/office/officeart/2005/8/layout/vList4"/>
    <dgm:cxn modelId="{49820973-9897-4A3B-87FD-FEBD07F89675}" type="presOf" srcId="{4A5B249F-82F5-455F-9D68-150C13B5CFFD}" destId="{50291D02-E413-4001-8BD2-C374576F5F52}" srcOrd="0" destOrd="0" presId="urn:microsoft.com/office/officeart/2005/8/layout/vList4"/>
    <dgm:cxn modelId="{1CDCC3E9-C460-40CD-9AB5-66BE84BE8428}" srcId="{94DA4C45-F6A4-4BE4-97FC-81245C2BD1BD}" destId="{FBFF7ADC-FD07-4BE6-BF92-7671CECE0FA8}" srcOrd="0" destOrd="0" parTransId="{DF6E7451-281E-479B-8AF1-5AEC26673FD2}" sibTransId="{37396FF1-C4B1-4AFD-A95C-A66469E3EDF4}"/>
    <dgm:cxn modelId="{FAE27991-05B9-4B68-B4BD-9A8E05628544}" type="presOf" srcId="{94DA4C45-F6A4-4BE4-97FC-81245C2BD1BD}" destId="{4E43B19C-B8BB-4E00-889F-115838347B6E}" srcOrd="0" destOrd="0" presId="urn:microsoft.com/office/officeart/2005/8/layout/vList4"/>
    <dgm:cxn modelId="{39CC54E3-F930-4161-AD75-2F165EE2299F}" type="presOf" srcId="{FBFF7ADC-FD07-4BE6-BF92-7671CECE0FA8}" destId="{D6D81B29-0CC0-4E4F-A2AD-604A9D60ECAE}" srcOrd="0" destOrd="0" presId="urn:microsoft.com/office/officeart/2005/8/layout/vList4"/>
    <dgm:cxn modelId="{07ACD0A3-CBAE-431E-A5A6-D8EAEC1995F2}" type="presOf" srcId="{64003DAF-9416-4752-A090-7CE4780B8AE3}" destId="{CB333FB8-8FBF-42D6-BCEA-F6A06E525705}" srcOrd="1" destOrd="0" presId="urn:microsoft.com/office/officeart/2005/8/layout/vList4"/>
    <dgm:cxn modelId="{8E076FD0-2CB9-482B-99EA-CEC7E3D9D3FB}" type="presParOf" srcId="{4E43B19C-B8BB-4E00-889F-115838347B6E}" destId="{C6E77B35-157E-48AF-B95D-928337E85783}" srcOrd="0" destOrd="0" presId="urn:microsoft.com/office/officeart/2005/8/layout/vList4"/>
    <dgm:cxn modelId="{68C0D8B7-E723-45FA-95EC-4B1BD4AAC0CE}" type="presParOf" srcId="{C6E77B35-157E-48AF-B95D-928337E85783}" destId="{D6D81B29-0CC0-4E4F-A2AD-604A9D60ECAE}" srcOrd="0" destOrd="0" presId="urn:microsoft.com/office/officeart/2005/8/layout/vList4"/>
    <dgm:cxn modelId="{09D6A8A4-E67E-4B2A-97B4-3E8091BFF881}" type="presParOf" srcId="{C6E77B35-157E-48AF-B95D-928337E85783}" destId="{A41CFD41-2006-451B-B9CE-D0491744AB4C}" srcOrd="1" destOrd="0" presId="urn:microsoft.com/office/officeart/2005/8/layout/vList4"/>
    <dgm:cxn modelId="{413B95D6-A9CD-4B91-8AB0-7A893A673822}" type="presParOf" srcId="{C6E77B35-157E-48AF-B95D-928337E85783}" destId="{7289DF43-9DD4-48FA-8065-2D442D392F2A}" srcOrd="2" destOrd="0" presId="urn:microsoft.com/office/officeart/2005/8/layout/vList4"/>
    <dgm:cxn modelId="{D01DA09F-E0B6-4D9E-A4E0-2B3004D68635}" type="presParOf" srcId="{4E43B19C-B8BB-4E00-889F-115838347B6E}" destId="{3116F575-A2BC-4658-815E-A9F25664E05A}" srcOrd="1" destOrd="0" presId="urn:microsoft.com/office/officeart/2005/8/layout/vList4"/>
    <dgm:cxn modelId="{33D1068B-027B-49BA-B3E8-DB2A7A503B3F}" type="presParOf" srcId="{4E43B19C-B8BB-4E00-889F-115838347B6E}" destId="{2101836D-3305-4917-BB70-F84DB133B1EC}" srcOrd="2" destOrd="0" presId="urn:microsoft.com/office/officeart/2005/8/layout/vList4"/>
    <dgm:cxn modelId="{437ECAA6-88B7-401C-AB46-AAFDBD242D84}" type="presParOf" srcId="{2101836D-3305-4917-BB70-F84DB133B1EC}" destId="{5C1D080D-A688-4DE2-930A-8CD357BDB3BD}" srcOrd="0" destOrd="0" presId="urn:microsoft.com/office/officeart/2005/8/layout/vList4"/>
    <dgm:cxn modelId="{AAEAC51C-6A52-439A-B093-CC893DCDF2C7}" type="presParOf" srcId="{2101836D-3305-4917-BB70-F84DB133B1EC}" destId="{BE655BAE-2B15-4913-B06B-48C6A823ECBA}" srcOrd="1" destOrd="0" presId="urn:microsoft.com/office/officeart/2005/8/layout/vList4"/>
    <dgm:cxn modelId="{3F9B7764-2073-4EF3-8AD3-C52E09AFDBCA}" type="presParOf" srcId="{2101836D-3305-4917-BB70-F84DB133B1EC}" destId="{CB333FB8-8FBF-42D6-BCEA-F6A06E525705}" srcOrd="2" destOrd="0" presId="urn:microsoft.com/office/officeart/2005/8/layout/vList4"/>
    <dgm:cxn modelId="{25E8E658-BBFF-4D6A-B45C-723804A6241D}" type="presParOf" srcId="{4E43B19C-B8BB-4E00-889F-115838347B6E}" destId="{6F9C4178-69BD-411A-BE41-5FADF2BAE901}" srcOrd="3" destOrd="0" presId="urn:microsoft.com/office/officeart/2005/8/layout/vList4"/>
    <dgm:cxn modelId="{B6512EA1-FE12-4F7D-A7EB-9199C7BE1E7D}" type="presParOf" srcId="{4E43B19C-B8BB-4E00-889F-115838347B6E}" destId="{8CD5D2A1-A346-4D26-B8EB-91307231F952}" srcOrd="4" destOrd="0" presId="urn:microsoft.com/office/officeart/2005/8/layout/vList4"/>
    <dgm:cxn modelId="{7EBCB50F-6C86-41B3-AAB8-AF29EC40E2B6}" type="presParOf" srcId="{8CD5D2A1-A346-4D26-B8EB-91307231F952}" destId="{3C399660-DCCD-432D-AB6A-3AAA762C9F23}" srcOrd="0" destOrd="0" presId="urn:microsoft.com/office/officeart/2005/8/layout/vList4"/>
    <dgm:cxn modelId="{D4EFDD95-BC8F-4414-A1F5-FC88D6C54171}" type="presParOf" srcId="{8CD5D2A1-A346-4D26-B8EB-91307231F952}" destId="{F271C8E1-C766-424D-ADB5-46E998492FAC}" srcOrd="1" destOrd="0" presId="urn:microsoft.com/office/officeart/2005/8/layout/vList4"/>
    <dgm:cxn modelId="{02469E91-C8E4-4500-9C00-1E9ACAD2DC27}" type="presParOf" srcId="{8CD5D2A1-A346-4D26-B8EB-91307231F952}" destId="{8752E215-ECEB-4F8E-979C-C8956C53F1B1}" srcOrd="2" destOrd="0" presId="urn:microsoft.com/office/officeart/2005/8/layout/vList4"/>
    <dgm:cxn modelId="{4379A2E9-9409-4916-A1F3-5EDBB5FDF358}" type="presParOf" srcId="{4E43B19C-B8BB-4E00-889F-115838347B6E}" destId="{B1452A58-AA63-43B9-9BDE-643163174AA9}" srcOrd="5" destOrd="0" presId="urn:microsoft.com/office/officeart/2005/8/layout/vList4"/>
    <dgm:cxn modelId="{EBDE6C35-31B1-4DEF-ABF4-FC84F0399E9A}" type="presParOf" srcId="{4E43B19C-B8BB-4E00-889F-115838347B6E}" destId="{CDA45BF3-B2D9-4BE7-8BBA-01C6F9BC4030}" srcOrd="6" destOrd="0" presId="urn:microsoft.com/office/officeart/2005/8/layout/vList4"/>
    <dgm:cxn modelId="{39B4019C-BABA-4D3C-9A9B-E5A6DE25584B}" type="presParOf" srcId="{CDA45BF3-B2D9-4BE7-8BBA-01C6F9BC4030}" destId="{50291D02-E413-4001-8BD2-C374576F5F52}" srcOrd="0" destOrd="0" presId="urn:microsoft.com/office/officeart/2005/8/layout/vList4"/>
    <dgm:cxn modelId="{4B59EACD-DEC6-4E6A-B269-37CF57135783}" type="presParOf" srcId="{CDA45BF3-B2D9-4BE7-8BBA-01C6F9BC4030}" destId="{D3170988-5C0A-49D7-BE56-11A1FF7EC391}" srcOrd="1" destOrd="0" presId="urn:microsoft.com/office/officeart/2005/8/layout/vList4"/>
    <dgm:cxn modelId="{507F4815-97E7-497E-9718-A3E0972DFD74}" type="presParOf" srcId="{CDA45BF3-B2D9-4BE7-8BBA-01C6F9BC4030}" destId="{6AEC509A-7544-4C9A-B25B-359995B62249}" srcOrd="2" destOrd="0" presId="urn:microsoft.com/office/officeart/2005/8/layout/vList4"/>
  </dgm:cxnLst>
  <dgm:bg/>
  <dgm:whole/>
</dgm:dataModel>
</file>

<file path=ppt/diagrams/data2.xml><?xml version="1.0" encoding="utf-8"?>
<dgm:dataModel xmlns:dgm="http://schemas.openxmlformats.org/drawingml/2006/diagram" xmlns:a="http://schemas.openxmlformats.org/drawingml/2006/main">
  <dgm:ptLst>
    <dgm:pt modelId="{6A432B8E-FB17-4031-9253-EDEB33B1BD74}"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C719F488-C269-4172-AA3E-4FA97948A02F}">
      <dgm:prSet phldrT="[Text]" phldr="1"/>
      <dgm:spPr>
        <a:blipFill rotWithShape="0">
          <a:blip xmlns:r="http://schemas.openxmlformats.org/officeDocument/2006/relationships" r:embed="rId1"/>
          <a:stretch>
            <a:fillRect/>
          </a:stretch>
        </a:blipFill>
      </dgm:spPr>
      <dgm:t>
        <a:bodyPr/>
        <a:lstStyle/>
        <a:p>
          <a:endParaRPr lang="en-US" dirty="0"/>
        </a:p>
      </dgm:t>
    </dgm:pt>
    <dgm:pt modelId="{B6FA4BF2-A585-4CEF-B7C8-445A415A758F}" type="parTrans" cxnId="{9AEF842B-FD2D-4C01-9AA6-19767597F08F}">
      <dgm:prSet/>
      <dgm:spPr/>
      <dgm:t>
        <a:bodyPr/>
        <a:lstStyle/>
        <a:p>
          <a:endParaRPr lang="en-US"/>
        </a:p>
      </dgm:t>
    </dgm:pt>
    <dgm:pt modelId="{0509456E-96F4-4B07-8C2D-93EB4D6801DB}" type="sibTrans" cxnId="{9AEF842B-FD2D-4C01-9AA6-19767597F08F}">
      <dgm:prSet/>
      <dgm:spPr/>
      <dgm:t>
        <a:bodyPr/>
        <a:lstStyle/>
        <a:p>
          <a:endParaRPr lang="en-US"/>
        </a:p>
      </dgm:t>
    </dgm:pt>
    <dgm:pt modelId="{C8582EEE-7435-4F74-8D0E-547C3FCAA157}">
      <dgm:prSet phldrT="[Text]" phldr="1"/>
      <dgm:spPr>
        <a:blipFill rotWithShape="0">
          <a:blip xmlns:r="http://schemas.openxmlformats.org/officeDocument/2006/relationships" r:embed="rId2"/>
          <a:stretch>
            <a:fillRect/>
          </a:stretch>
        </a:blipFill>
      </dgm:spPr>
      <dgm:t>
        <a:bodyPr/>
        <a:lstStyle/>
        <a:p>
          <a:endParaRPr lang="en-US" dirty="0"/>
        </a:p>
      </dgm:t>
    </dgm:pt>
    <dgm:pt modelId="{C579DAD5-CBA1-4DA6-8A53-9A88462D8789}" type="parTrans" cxnId="{89BA3DE7-2D88-4DA0-8DDC-5EAC27D4E668}">
      <dgm:prSet/>
      <dgm:spPr/>
      <dgm:t>
        <a:bodyPr/>
        <a:lstStyle/>
        <a:p>
          <a:endParaRPr lang="en-US"/>
        </a:p>
      </dgm:t>
    </dgm:pt>
    <dgm:pt modelId="{A9FBE31F-3843-41EB-BFF7-D84EEB481FCA}" type="sibTrans" cxnId="{89BA3DE7-2D88-4DA0-8DDC-5EAC27D4E668}">
      <dgm:prSet/>
      <dgm:spPr/>
      <dgm:t>
        <a:bodyPr/>
        <a:lstStyle/>
        <a:p>
          <a:endParaRPr lang="en-US"/>
        </a:p>
      </dgm:t>
    </dgm:pt>
    <dgm:pt modelId="{96262B26-7964-45A0-A82C-04A4D582BF88}">
      <dgm:prSet phldrT="[Text]" phldr="1"/>
      <dgm:spPr>
        <a:blipFill rotWithShape="0">
          <a:blip xmlns:r="http://schemas.openxmlformats.org/officeDocument/2006/relationships" r:embed="rId3"/>
          <a:stretch>
            <a:fillRect/>
          </a:stretch>
        </a:blipFill>
      </dgm:spPr>
      <dgm:t>
        <a:bodyPr/>
        <a:lstStyle/>
        <a:p>
          <a:endParaRPr lang="en-US" dirty="0"/>
        </a:p>
      </dgm:t>
    </dgm:pt>
    <dgm:pt modelId="{C0C0AD94-C774-4699-9A98-351F3551F4B3}" type="parTrans" cxnId="{C8E6E448-F50D-4016-BD9E-C7207B5D5F59}">
      <dgm:prSet/>
      <dgm:spPr/>
      <dgm:t>
        <a:bodyPr/>
        <a:lstStyle/>
        <a:p>
          <a:endParaRPr lang="en-US"/>
        </a:p>
      </dgm:t>
    </dgm:pt>
    <dgm:pt modelId="{F5C2AADD-F335-4709-9F7A-7C483E8FFFE7}" type="sibTrans" cxnId="{C8E6E448-F50D-4016-BD9E-C7207B5D5F59}">
      <dgm:prSet/>
      <dgm:spPr/>
      <dgm:t>
        <a:bodyPr/>
        <a:lstStyle/>
        <a:p>
          <a:endParaRPr lang="en-US"/>
        </a:p>
      </dgm:t>
    </dgm:pt>
    <dgm:pt modelId="{D68272D7-7AC2-4F20-9AB2-9DEF3451673D}">
      <dgm:prSet phldrT="[Text]" phldr="1"/>
      <dgm:spPr>
        <a:blipFill rotWithShape="0">
          <a:blip xmlns:r="http://schemas.openxmlformats.org/officeDocument/2006/relationships" r:embed="rId4"/>
          <a:stretch>
            <a:fillRect/>
          </a:stretch>
        </a:blipFill>
      </dgm:spPr>
      <dgm:t>
        <a:bodyPr/>
        <a:lstStyle/>
        <a:p>
          <a:endParaRPr lang="en-US" dirty="0"/>
        </a:p>
      </dgm:t>
    </dgm:pt>
    <dgm:pt modelId="{E64F7CF9-3E37-4E5E-81E1-5FA19406B334}" type="parTrans" cxnId="{F730E460-76F0-4EFC-8359-A8C5036D8B35}">
      <dgm:prSet/>
      <dgm:spPr/>
      <dgm:t>
        <a:bodyPr/>
        <a:lstStyle/>
        <a:p>
          <a:endParaRPr lang="en-US"/>
        </a:p>
      </dgm:t>
    </dgm:pt>
    <dgm:pt modelId="{286D79AA-9C9E-4955-ABBF-1714E7CB3E15}" type="sibTrans" cxnId="{F730E460-76F0-4EFC-8359-A8C5036D8B35}">
      <dgm:prSet/>
      <dgm:spPr/>
      <dgm:t>
        <a:bodyPr/>
        <a:lstStyle/>
        <a:p>
          <a:endParaRPr lang="en-US"/>
        </a:p>
      </dgm:t>
    </dgm:pt>
    <dgm:pt modelId="{232D85DC-D57A-43D0-BAC2-01F8D166DA96}" type="pres">
      <dgm:prSet presAssocID="{6A432B8E-FB17-4031-9253-EDEB33B1BD74}" presName="Name0" presStyleCnt="0">
        <dgm:presLayoutVars>
          <dgm:dir/>
          <dgm:resizeHandles val="exact"/>
        </dgm:presLayoutVars>
      </dgm:prSet>
      <dgm:spPr/>
      <dgm:t>
        <a:bodyPr/>
        <a:lstStyle/>
        <a:p>
          <a:endParaRPr lang="en-US"/>
        </a:p>
      </dgm:t>
    </dgm:pt>
    <dgm:pt modelId="{45222EFF-3A29-40D1-AF37-434CF059349E}" type="pres">
      <dgm:prSet presAssocID="{C719F488-C269-4172-AA3E-4FA97948A02F}" presName="Name5" presStyleLbl="vennNode1" presStyleIdx="0" presStyleCnt="4">
        <dgm:presLayoutVars>
          <dgm:bulletEnabled val="1"/>
        </dgm:presLayoutVars>
      </dgm:prSet>
      <dgm:spPr/>
      <dgm:t>
        <a:bodyPr/>
        <a:lstStyle/>
        <a:p>
          <a:endParaRPr lang="en-US"/>
        </a:p>
      </dgm:t>
    </dgm:pt>
    <dgm:pt modelId="{A8E3B0BA-639A-4478-BCF1-0F13DE3163FD}" type="pres">
      <dgm:prSet presAssocID="{0509456E-96F4-4B07-8C2D-93EB4D6801DB}" presName="space" presStyleCnt="0"/>
      <dgm:spPr/>
    </dgm:pt>
    <dgm:pt modelId="{14AC1F2B-4291-4BCF-AF29-78CE13B1FB40}" type="pres">
      <dgm:prSet presAssocID="{C8582EEE-7435-4F74-8D0E-547C3FCAA157}" presName="Name5" presStyleLbl="vennNode1" presStyleIdx="1" presStyleCnt="4">
        <dgm:presLayoutVars>
          <dgm:bulletEnabled val="1"/>
        </dgm:presLayoutVars>
      </dgm:prSet>
      <dgm:spPr/>
      <dgm:t>
        <a:bodyPr/>
        <a:lstStyle/>
        <a:p>
          <a:endParaRPr lang="en-US"/>
        </a:p>
      </dgm:t>
    </dgm:pt>
    <dgm:pt modelId="{C61A142E-EE57-49D1-865A-3B801037B808}" type="pres">
      <dgm:prSet presAssocID="{A9FBE31F-3843-41EB-BFF7-D84EEB481FCA}" presName="space" presStyleCnt="0"/>
      <dgm:spPr/>
    </dgm:pt>
    <dgm:pt modelId="{4766E7A6-F801-4C05-A57D-9B9F98A92025}" type="pres">
      <dgm:prSet presAssocID="{96262B26-7964-45A0-A82C-04A4D582BF88}" presName="Name5" presStyleLbl="vennNode1" presStyleIdx="2" presStyleCnt="4">
        <dgm:presLayoutVars>
          <dgm:bulletEnabled val="1"/>
        </dgm:presLayoutVars>
      </dgm:prSet>
      <dgm:spPr/>
      <dgm:t>
        <a:bodyPr/>
        <a:lstStyle/>
        <a:p>
          <a:endParaRPr lang="en-US"/>
        </a:p>
      </dgm:t>
    </dgm:pt>
    <dgm:pt modelId="{6E643B4E-2A25-491C-88AD-99811CC7A6C5}" type="pres">
      <dgm:prSet presAssocID="{F5C2AADD-F335-4709-9F7A-7C483E8FFFE7}" presName="space" presStyleCnt="0"/>
      <dgm:spPr/>
    </dgm:pt>
    <dgm:pt modelId="{ABFFB3ED-E802-4569-92A3-0DF7504687B4}" type="pres">
      <dgm:prSet presAssocID="{D68272D7-7AC2-4F20-9AB2-9DEF3451673D}" presName="Name5" presStyleLbl="vennNode1" presStyleIdx="3" presStyleCnt="4">
        <dgm:presLayoutVars>
          <dgm:bulletEnabled val="1"/>
        </dgm:presLayoutVars>
      </dgm:prSet>
      <dgm:spPr/>
      <dgm:t>
        <a:bodyPr/>
        <a:lstStyle/>
        <a:p>
          <a:endParaRPr lang="en-US"/>
        </a:p>
      </dgm:t>
    </dgm:pt>
  </dgm:ptLst>
  <dgm:cxnLst>
    <dgm:cxn modelId="{835FB0A5-4B3F-4E44-9DEF-A5300BFB22D3}" type="presOf" srcId="{C719F488-C269-4172-AA3E-4FA97948A02F}" destId="{45222EFF-3A29-40D1-AF37-434CF059349E}" srcOrd="0" destOrd="0" presId="urn:microsoft.com/office/officeart/2005/8/layout/venn3"/>
    <dgm:cxn modelId="{F74F6F5B-9366-4FF7-B03F-6CB37B89918D}" type="presOf" srcId="{6A432B8E-FB17-4031-9253-EDEB33B1BD74}" destId="{232D85DC-D57A-43D0-BAC2-01F8D166DA96}" srcOrd="0" destOrd="0" presId="urn:microsoft.com/office/officeart/2005/8/layout/venn3"/>
    <dgm:cxn modelId="{9AEF842B-FD2D-4C01-9AA6-19767597F08F}" srcId="{6A432B8E-FB17-4031-9253-EDEB33B1BD74}" destId="{C719F488-C269-4172-AA3E-4FA97948A02F}" srcOrd="0" destOrd="0" parTransId="{B6FA4BF2-A585-4CEF-B7C8-445A415A758F}" sibTransId="{0509456E-96F4-4B07-8C2D-93EB4D6801DB}"/>
    <dgm:cxn modelId="{88E5C95C-708B-4170-AA2A-73A8BC97D88D}" type="presOf" srcId="{96262B26-7964-45A0-A82C-04A4D582BF88}" destId="{4766E7A6-F801-4C05-A57D-9B9F98A92025}" srcOrd="0" destOrd="0" presId="urn:microsoft.com/office/officeart/2005/8/layout/venn3"/>
    <dgm:cxn modelId="{18E44057-0DF2-4BA2-8CE5-F79204363552}" type="presOf" srcId="{D68272D7-7AC2-4F20-9AB2-9DEF3451673D}" destId="{ABFFB3ED-E802-4569-92A3-0DF7504687B4}" srcOrd="0" destOrd="0" presId="urn:microsoft.com/office/officeart/2005/8/layout/venn3"/>
    <dgm:cxn modelId="{89BA3DE7-2D88-4DA0-8DDC-5EAC27D4E668}" srcId="{6A432B8E-FB17-4031-9253-EDEB33B1BD74}" destId="{C8582EEE-7435-4F74-8D0E-547C3FCAA157}" srcOrd="1" destOrd="0" parTransId="{C579DAD5-CBA1-4DA6-8A53-9A88462D8789}" sibTransId="{A9FBE31F-3843-41EB-BFF7-D84EEB481FCA}"/>
    <dgm:cxn modelId="{F730E460-76F0-4EFC-8359-A8C5036D8B35}" srcId="{6A432B8E-FB17-4031-9253-EDEB33B1BD74}" destId="{D68272D7-7AC2-4F20-9AB2-9DEF3451673D}" srcOrd="3" destOrd="0" parTransId="{E64F7CF9-3E37-4E5E-81E1-5FA19406B334}" sibTransId="{286D79AA-9C9E-4955-ABBF-1714E7CB3E15}"/>
    <dgm:cxn modelId="{C8E6E448-F50D-4016-BD9E-C7207B5D5F59}" srcId="{6A432B8E-FB17-4031-9253-EDEB33B1BD74}" destId="{96262B26-7964-45A0-A82C-04A4D582BF88}" srcOrd="2" destOrd="0" parTransId="{C0C0AD94-C774-4699-9A98-351F3551F4B3}" sibTransId="{F5C2AADD-F335-4709-9F7A-7C483E8FFFE7}"/>
    <dgm:cxn modelId="{C5856CAB-9CA6-4EDC-9B2C-826F613138DE}" type="presOf" srcId="{C8582EEE-7435-4F74-8D0E-547C3FCAA157}" destId="{14AC1F2B-4291-4BCF-AF29-78CE13B1FB40}" srcOrd="0" destOrd="0" presId="urn:microsoft.com/office/officeart/2005/8/layout/venn3"/>
    <dgm:cxn modelId="{CA705C9C-0FDA-4F1F-9D4D-18B834E26683}" type="presParOf" srcId="{232D85DC-D57A-43D0-BAC2-01F8D166DA96}" destId="{45222EFF-3A29-40D1-AF37-434CF059349E}" srcOrd="0" destOrd="0" presId="urn:microsoft.com/office/officeart/2005/8/layout/venn3"/>
    <dgm:cxn modelId="{BEF77AAB-DB3F-4092-905F-18016DF3C582}" type="presParOf" srcId="{232D85DC-D57A-43D0-BAC2-01F8D166DA96}" destId="{A8E3B0BA-639A-4478-BCF1-0F13DE3163FD}" srcOrd="1" destOrd="0" presId="urn:microsoft.com/office/officeart/2005/8/layout/venn3"/>
    <dgm:cxn modelId="{670FD327-B186-4FB9-94A4-EF80385CBFD2}" type="presParOf" srcId="{232D85DC-D57A-43D0-BAC2-01F8D166DA96}" destId="{14AC1F2B-4291-4BCF-AF29-78CE13B1FB40}" srcOrd="2" destOrd="0" presId="urn:microsoft.com/office/officeart/2005/8/layout/venn3"/>
    <dgm:cxn modelId="{7B64A6C5-38A8-4DD4-8DDC-8BCFE716C9D2}" type="presParOf" srcId="{232D85DC-D57A-43D0-BAC2-01F8D166DA96}" destId="{C61A142E-EE57-49D1-865A-3B801037B808}" srcOrd="3" destOrd="0" presId="urn:microsoft.com/office/officeart/2005/8/layout/venn3"/>
    <dgm:cxn modelId="{14957C92-81E0-444A-B913-2FB4F8C125AE}" type="presParOf" srcId="{232D85DC-D57A-43D0-BAC2-01F8D166DA96}" destId="{4766E7A6-F801-4C05-A57D-9B9F98A92025}" srcOrd="4" destOrd="0" presId="urn:microsoft.com/office/officeart/2005/8/layout/venn3"/>
    <dgm:cxn modelId="{A438C756-2FBD-48A6-BA20-A859A3F5AB61}" type="presParOf" srcId="{232D85DC-D57A-43D0-BAC2-01F8D166DA96}" destId="{6E643B4E-2A25-491C-88AD-99811CC7A6C5}" srcOrd="5" destOrd="0" presId="urn:microsoft.com/office/officeart/2005/8/layout/venn3"/>
    <dgm:cxn modelId="{A44AFB8D-3977-4961-B4A3-BA55599C3657}" type="presParOf" srcId="{232D85DC-D57A-43D0-BAC2-01F8D166DA96}" destId="{ABFFB3ED-E802-4569-92A3-0DF7504687B4}" srcOrd="6" destOrd="0" presId="urn:microsoft.com/office/officeart/2005/8/layout/venn3"/>
  </dgm:cxnLst>
  <dgm:bg/>
  <dgm:whole/>
</dgm:dataModel>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382C2A-C268-4F5B-BCA3-39CFAEF93757}" type="datetimeFigureOut">
              <a:rPr lang="en-US" smtClean="0"/>
              <a:pPr/>
              <a:t>6/14/2020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D6CD91-9C49-4F3D-BF1F-4073FCBAB6F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3D6CD91-9C49-4F3D-BF1F-4073FCBAB6F6}"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EDF2DB-2E91-484E-8291-B14C67BDDAD7}" type="datetimeFigureOut">
              <a:rPr lang="en-US" smtClean="0"/>
              <a:pPr/>
              <a:t>6/14/2020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EDF2DB-2E91-484E-8291-B14C67BDDAD7}"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EDF2DB-2E91-484E-8291-B14C67BDDAD7}"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EDF2DB-2E91-484E-8291-B14C67BDDAD7}"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EDF2DB-2E91-484E-8291-B14C67BDDAD7}" type="datetimeFigureOut">
              <a:rPr lang="en-US" smtClean="0"/>
              <a:pPr/>
              <a:t>6/14/2020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EDF2DB-2E91-484E-8291-B14C67BDDAD7}" type="datetimeFigureOut">
              <a:rPr lang="en-US" smtClean="0"/>
              <a:pPr/>
              <a:t>6/14/2020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EDF2DB-2E91-484E-8291-B14C67BDDAD7}" type="datetimeFigureOut">
              <a:rPr lang="en-US" smtClean="0"/>
              <a:pPr/>
              <a:t>6/14/2020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EDF2DB-2E91-484E-8291-B14C67BDDAD7}" type="datetimeFigureOut">
              <a:rPr lang="en-US" smtClean="0"/>
              <a:pPr/>
              <a:t>6/14/2020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DF2DB-2E91-484E-8291-B14C67BDDAD7}" type="datetimeFigureOut">
              <a:rPr lang="en-US" smtClean="0"/>
              <a:pPr/>
              <a:t>6/14/2020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EDF2DB-2E91-484E-8291-B14C67BDDAD7}" type="datetimeFigureOut">
              <a:rPr lang="en-US" smtClean="0"/>
              <a:pPr/>
              <a:t>6/14/2020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154A1-E283-4AFF-9FFE-7E898705DF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EDF2DB-2E91-484E-8291-B14C67BDDAD7}" type="datetimeFigureOut">
              <a:rPr lang="en-US" smtClean="0"/>
              <a:pPr/>
              <a:t>6/14/2020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DE154A1-E283-4AFF-9FFE-7E898705DFC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EDF2DB-2E91-484E-8291-B14C67BDDAD7}" type="datetimeFigureOut">
              <a:rPr lang="en-US" smtClean="0"/>
              <a:pPr/>
              <a:t>6/14/2020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E154A1-E283-4AFF-9FFE-7E898705DFC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30575"/>
            <a:ext cx="7772400" cy="1470025"/>
          </a:xfrm>
        </p:spPr>
        <p:txBody>
          <a:bodyPr>
            <a:normAutofit fontScale="90000"/>
          </a:bodyPr>
          <a:lstStyle/>
          <a:p>
            <a:pPr algn="ct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solidFill>
                  <a:schemeClr val="accent2">
                    <a:lumMod val="75000"/>
                  </a:schemeClr>
                </a:solidFill>
                <a:latin typeface="Times New Roman" pitchFamily="18" charset="0"/>
                <a:cs typeface="Times New Roman" pitchFamily="18" charset="0"/>
              </a:rPr>
              <a:t>V.PRAKASH</a:t>
            </a:r>
            <a:br>
              <a:rPr lang="en-US" dirty="0" smtClean="0">
                <a:solidFill>
                  <a:schemeClr val="accent2">
                    <a:lumMod val="75000"/>
                  </a:schemeClr>
                </a:solidFill>
                <a:latin typeface="Times New Roman" pitchFamily="18" charset="0"/>
                <a:cs typeface="Times New Roman" pitchFamily="18" charset="0"/>
              </a:rPr>
            </a:br>
            <a:r>
              <a:rPr lang="en-US" sz="2700" dirty="0" smtClean="0">
                <a:solidFill>
                  <a:schemeClr val="accent2">
                    <a:lumMod val="75000"/>
                  </a:schemeClr>
                </a:solidFill>
                <a:latin typeface="Times New Roman" pitchFamily="18" charset="0"/>
                <a:cs typeface="Times New Roman" pitchFamily="18" charset="0"/>
              </a:rPr>
              <a:t>Assistant Professor</a:t>
            </a:r>
            <a:br>
              <a:rPr lang="en-US" sz="2700" dirty="0" smtClean="0">
                <a:solidFill>
                  <a:schemeClr val="accent2">
                    <a:lumMod val="75000"/>
                  </a:schemeClr>
                </a:solidFill>
                <a:latin typeface="Times New Roman" pitchFamily="18" charset="0"/>
                <a:cs typeface="Times New Roman" pitchFamily="18" charset="0"/>
              </a:rPr>
            </a:br>
            <a:r>
              <a:rPr lang="en-US" sz="2700" dirty="0" err="1" smtClean="0">
                <a:solidFill>
                  <a:schemeClr val="accent2">
                    <a:lumMod val="75000"/>
                  </a:schemeClr>
                </a:solidFill>
                <a:latin typeface="Times New Roman" pitchFamily="18" charset="0"/>
                <a:cs typeface="Times New Roman" pitchFamily="18" charset="0"/>
              </a:rPr>
              <a:t>Duraimurugan</a:t>
            </a:r>
            <a:r>
              <a:rPr lang="en-US" sz="2700" dirty="0" smtClean="0">
                <a:solidFill>
                  <a:schemeClr val="accent2">
                    <a:lumMod val="75000"/>
                  </a:schemeClr>
                </a:solidFill>
                <a:latin typeface="Times New Roman" pitchFamily="18" charset="0"/>
                <a:cs typeface="Times New Roman" pitchFamily="18" charset="0"/>
              </a:rPr>
              <a:t> college of </a:t>
            </a:r>
            <a:r>
              <a:rPr lang="en-US" sz="2700" dirty="0" err="1" smtClean="0">
                <a:solidFill>
                  <a:schemeClr val="accent2">
                    <a:lumMod val="75000"/>
                  </a:schemeClr>
                </a:solidFill>
                <a:latin typeface="Times New Roman" pitchFamily="18" charset="0"/>
                <a:cs typeface="Times New Roman" pitchFamily="18" charset="0"/>
              </a:rPr>
              <a:t>Education.Katpadi</a:t>
            </a:r>
            <a:r>
              <a:rPr lang="en-US" sz="2700" dirty="0" smtClean="0">
                <a:solidFill>
                  <a:schemeClr val="accent2">
                    <a:lumMod val="75000"/>
                  </a:schemeClr>
                </a:solidFill>
                <a:latin typeface="Times New Roman" pitchFamily="18" charset="0"/>
                <a:cs typeface="Times New Roman" pitchFamily="18" charset="0"/>
              </a:rPr>
              <a:t/>
            </a:r>
            <a:br>
              <a:rPr lang="en-US" sz="2700" dirty="0" smtClean="0">
                <a:solidFill>
                  <a:schemeClr val="accent2">
                    <a:lumMod val="75000"/>
                  </a:schemeClr>
                </a:solidFill>
                <a:latin typeface="Times New Roman" pitchFamily="18" charset="0"/>
                <a:cs typeface="Times New Roman" pitchFamily="18" charset="0"/>
              </a:rPr>
            </a:br>
            <a:r>
              <a:rPr lang="en-US" dirty="0" smtClean="0"/>
              <a:t/>
            </a:r>
            <a:br>
              <a:rPr lang="en-US" dirty="0" smtClean="0"/>
            </a:br>
            <a:endParaRPr lang="en-US" dirty="0"/>
          </a:p>
        </p:txBody>
      </p:sp>
      <p:sp>
        <p:nvSpPr>
          <p:cNvPr id="3" name="Subtitle 2"/>
          <p:cNvSpPr>
            <a:spLocks noGrp="1"/>
          </p:cNvSpPr>
          <p:nvPr>
            <p:ph type="subTitle" idx="1"/>
          </p:nvPr>
        </p:nvSpPr>
        <p:spPr>
          <a:xfrm>
            <a:off x="533400" y="3505200"/>
            <a:ext cx="7854696" cy="1752600"/>
          </a:xfrm>
        </p:spPr>
        <p:txBody>
          <a:bodyPr>
            <a:normAutofit fontScale="92500" lnSpcReduction="10000"/>
          </a:bodyPr>
          <a:lstStyle/>
          <a:p>
            <a:endParaRPr lang="en-US" sz="2000" dirty="0" smtClean="0">
              <a:solidFill>
                <a:srgbClr val="C00000"/>
              </a:solidFill>
              <a:latin typeface="Times New Roman" pitchFamily="18" charset="0"/>
              <a:cs typeface="Times New Roman" pitchFamily="18" charset="0"/>
            </a:endParaRPr>
          </a:p>
          <a:p>
            <a:endParaRPr lang="en-US" sz="2000" dirty="0" smtClean="0">
              <a:solidFill>
                <a:srgbClr val="C00000"/>
              </a:solidFill>
              <a:latin typeface="Times New Roman" pitchFamily="18" charset="0"/>
              <a:cs typeface="Times New Roman" pitchFamily="18" charset="0"/>
            </a:endParaRPr>
          </a:p>
          <a:p>
            <a:pPr algn="ctr"/>
            <a:r>
              <a:rPr lang="en-US" sz="2400" b="1" dirty="0" smtClean="0">
                <a:solidFill>
                  <a:schemeClr val="accent1">
                    <a:lumMod val="50000"/>
                  </a:schemeClr>
                </a:solidFill>
                <a:latin typeface="Times New Roman" pitchFamily="18" charset="0"/>
                <a:cs typeface="Times New Roman" pitchFamily="18" charset="0"/>
              </a:rPr>
              <a:t>CHILDHOOD  GROWING UP</a:t>
            </a:r>
          </a:p>
          <a:p>
            <a:pPr algn="ctr"/>
            <a:r>
              <a:rPr lang="en-US" sz="2200" b="1" dirty="0" smtClean="0">
                <a:solidFill>
                  <a:schemeClr val="accent1">
                    <a:lumMod val="50000"/>
                  </a:schemeClr>
                </a:solidFill>
                <a:latin typeface="Times New Roman" pitchFamily="18" charset="0"/>
                <a:cs typeface="Times New Roman" pitchFamily="18" charset="0"/>
              </a:rPr>
              <a:t>UNIT-VI</a:t>
            </a:r>
          </a:p>
          <a:p>
            <a:pPr algn="ctr"/>
            <a:r>
              <a:rPr lang="en-US" sz="2200" b="1" dirty="0" smtClean="0">
                <a:solidFill>
                  <a:schemeClr val="accent1">
                    <a:lumMod val="50000"/>
                  </a:schemeClr>
                </a:solidFill>
                <a:latin typeface="Times New Roman" pitchFamily="18" charset="0"/>
                <a:cs typeface="Times New Roman" pitchFamily="18" charset="0"/>
              </a:rPr>
              <a:t>MARGINALIZED CHILDREN :ISSUES AND CONCERNS</a:t>
            </a:r>
            <a:endParaRPr lang="en-US" sz="2200" b="1" dirty="0">
              <a:solidFill>
                <a:schemeClr val="accent1">
                  <a:lumMod val="50000"/>
                </a:schemeClr>
              </a:solidFill>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ctr"/>
            <a:r>
              <a:rPr lang="en-US" sz="3500" dirty="0" smtClean="0">
                <a:latin typeface="Times New Roman" pitchFamily="18" charset="0"/>
                <a:cs typeface="Times New Roman" pitchFamily="18" charset="0"/>
              </a:rPr>
              <a:t>Deprived child </a:t>
            </a:r>
            <a:endParaRPr lang="en-US" sz="35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389120"/>
          </a:xfrm>
        </p:spPr>
        <p:txBody>
          <a:bodyPr/>
          <a:lstStyle/>
          <a:p>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A deprived child is a child under 18 years of age of who is not given proper parental </a:t>
            </a:r>
            <a:r>
              <a:rPr lang="en-US" sz="2400" dirty="0" err="1" smtClean="0">
                <a:latin typeface="Times New Roman" pitchFamily="18" charset="0"/>
                <a:cs typeface="Times New Roman" pitchFamily="18" charset="0"/>
              </a:rPr>
              <a:t>care,control,education</a:t>
            </a:r>
            <a:r>
              <a:rPr lang="en-US" sz="2400" dirty="0" smtClean="0">
                <a:latin typeface="Times New Roman" pitchFamily="18" charset="0"/>
                <a:cs typeface="Times New Roman" pitchFamily="18" charset="0"/>
              </a:rPr>
              <a:t> or other care and control necessary for the physical and emotional well being of the child .</a:t>
            </a:r>
          </a:p>
          <a:p>
            <a:pPr algn="just">
              <a:buNone/>
            </a:pPr>
            <a:r>
              <a:rPr lang="en-US" sz="2400" dirty="0" smtClean="0">
                <a:latin typeface="Times New Roman" pitchFamily="18" charset="0"/>
                <a:cs typeface="Times New Roman" pitchFamily="18" charset="0"/>
              </a:rPr>
              <a:t>          the term may also refer to a destitute , homeless or abandoned child </a:t>
            </a:r>
          </a:p>
          <a:p>
            <a:pPr>
              <a:buNone/>
            </a:pPr>
            <a:endParaRPr lang="en-US" dirty="0"/>
          </a:p>
        </p:txBody>
      </p:sp>
      <p:graphicFrame>
        <p:nvGraphicFramePr>
          <p:cNvPr id="10" name="Diagram 9"/>
          <p:cNvGraphicFramePr/>
          <p:nvPr/>
        </p:nvGraphicFramePr>
        <p:xfrm>
          <a:off x="1524000" y="3175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               Deprived child means a child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64080"/>
            <a:ext cx="8229600" cy="4389120"/>
          </a:xfrm>
        </p:spPr>
        <p:txBody>
          <a:bodyPr>
            <a:normAutofit/>
          </a:bodyPr>
          <a:lstStyle/>
          <a:p>
            <a:pPr>
              <a:lnSpc>
                <a:spcPct val="150000"/>
              </a:lnSpc>
            </a:pPr>
            <a:r>
              <a:rPr lang="en-US" sz="2400" dirty="0" smtClean="0">
                <a:latin typeface="Times New Roman" pitchFamily="18" charset="0"/>
                <a:cs typeface="Times New Roman" pitchFamily="18" charset="0"/>
              </a:rPr>
              <a:t>Who is for any reason destitute or abandoned</a:t>
            </a:r>
          </a:p>
          <a:p>
            <a:pPr>
              <a:lnSpc>
                <a:spcPct val="150000"/>
              </a:lnSpc>
            </a:pPr>
            <a:r>
              <a:rPr lang="en-US" sz="2400" dirty="0" smtClean="0">
                <a:latin typeface="Times New Roman" pitchFamily="18" charset="0"/>
                <a:cs typeface="Times New Roman" pitchFamily="18" charset="0"/>
              </a:rPr>
              <a:t>Who does not have the proper parental care </a:t>
            </a:r>
          </a:p>
          <a:p>
            <a:pPr>
              <a:lnSpc>
                <a:spcPct val="150000"/>
              </a:lnSpc>
            </a:pPr>
            <a:r>
              <a:rPr lang="en-US" sz="2400" dirty="0" smtClean="0">
                <a:latin typeface="Times New Roman" pitchFamily="18" charset="0"/>
                <a:cs typeface="Times New Roman" pitchFamily="18" charset="0"/>
              </a:rPr>
              <a:t>Who has been abused , neglected or is dependent </a:t>
            </a:r>
          </a:p>
          <a:p>
            <a:pPr>
              <a:lnSpc>
                <a:spcPct val="150000"/>
              </a:lnSpc>
            </a:pPr>
            <a:r>
              <a:rPr lang="en-US" sz="2400" dirty="0" smtClean="0">
                <a:latin typeface="Times New Roman" pitchFamily="18" charset="0"/>
                <a:cs typeface="Times New Roman" pitchFamily="18" charset="0"/>
              </a:rPr>
              <a:t>Whose home is an unfit place for the child by reason of depravity on the part of the parent </a:t>
            </a:r>
            <a:endParaRPr lang="en-US" sz="24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Autofit/>
          </a:bodyPr>
          <a:lstStyle/>
          <a:p>
            <a:r>
              <a:rPr lang="en-US" sz="3200" dirty="0" smtClean="0">
                <a:solidFill>
                  <a:schemeClr val="accent2">
                    <a:lumMod val="50000"/>
                  </a:schemeClr>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Socially deprived girls </a:t>
            </a:r>
            <a:r>
              <a:rPr lang="en-US" sz="3200" b="1" dirty="0" err="1" smtClean="0">
                <a:solidFill>
                  <a:srgbClr val="FF0000"/>
                </a:solidFill>
                <a:latin typeface="Times New Roman" pitchFamily="18" charset="0"/>
                <a:cs typeface="Times New Roman" pitchFamily="18" charset="0"/>
              </a:rPr>
              <a:t>dalit</a:t>
            </a:r>
            <a:r>
              <a:rPr lang="en-US" sz="3200" b="1" dirty="0" smtClean="0">
                <a:solidFill>
                  <a:srgbClr val="FF0000"/>
                </a:solidFill>
                <a:latin typeface="Times New Roman" pitchFamily="18" charset="0"/>
                <a:cs typeface="Times New Roman" pitchFamily="18" charset="0"/>
              </a:rPr>
              <a:t> and tribal girls</a:t>
            </a:r>
            <a:br>
              <a:rPr lang="en-US" sz="3200" b="1" dirty="0" smtClean="0">
                <a:solidFill>
                  <a:srgbClr val="FF0000"/>
                </a:solidFill>
                <a:latin typeface="Times New Roman" pitchFamily="18" charset="0"/>
                <a:cs typeface="Times New Roman" pitchFamily="18" charset="0"/>
              </a:rPr>
            </a:b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316480"/>
            <a:ext cx="8229600" cy="4084320"/>
          </a:xfrm>
        </p:spPr>
        <p:txBody>
          <a:bodyPr>
            <a:normAutofit/>
          </a:bodyPr>
          <a:lstStyle/>
          <a:p>
            <a:pPr algn="just">
              <a:lnSpc>
                <a:spcPct val="150000"/>
              </a:lnSpc>
            </a:pPr>
            <a:r>
              <a:rPr lang="en-US" sz="2200" dirty="0" smtClean="0">
                <a:latin typeface="Times New Roman" pitchFamily="18" charset="0"/>
                <a:cs typeface="Times New Roman" pitchFamily="18" charset="0"/>
              </a:rPr>
              <a:t>                    In India </a:t>
            </a:r>
            <a:r>
              <a:rPr lang="en-US" sz="2200" dirty="0" err="1" smtClean="0">
                <a:latin typeface="Times New Roman" pitchFamily="18" charset="0"/>
                <a:cs typeface="Times New Roman" pitchFamily="18" charset="0"/>
              </a:rPr>
              <a:t>dalits</a:t>
            </a:r>
            <a:r>
              <a:rPr lang="en-US" sz="2200" dirty="0" smtClean="0">
                <a:latin typeface="Times New Roman" pitchFamily="18" charset="0"/>
                <a:cs typeface="Times New Roman" pitchFamily="18" charset="0"/>
              </a:rPr>
              <a:t>-officially known as scheduled castes-constitute 1/6 of the </a:t>
            </a:r>
            <a:r>
              <a:rPr lang="en-US" sz="2200" dirty="0" err="1" smtClean="0">
                <a:latin typeface="Times New Roman" pitchFamily="18" charset="0"/>
                <a:cs typeface="Times New Roman" pitchFamily="18" charset="0"/>
              </a:rPr>
              <a:t>population.they</a:t>
            </a:r>
            <a:r>
              <a:rPr lang="en-US" sz="2200" dirty="0" smtClean="0">
                <a:latin typeface="Times New Roman" pitchFamily="18" charset="0"/>
                <a:cs typeface="Times New Roman" pitchFamily="18" charset="0"/>
              </a:rPr>
              <a:t> are consistently discriminated against despite a constitutional ban on </a:t>
            </a:r>
            <a:r>
              <a:rPr lang="en-US" sz="2200" dirty="0" err="1" smtClean="0">
                <a:latin typeface="Times New Roman" pitchFamily="18" charset="0"/>
                <a:cs typeface="Times New Roman" pitchFamily="18" charset="0"/>
              </a:rPr>
              <a:t>untouchability</a:t>
            </a:r>
            <a:r>
              <a:rPr lang="en-US" sz="2200" dirty="0" smtClean="0">
                <a:latin typeface="Times New Roman" pitchFamily="18" charset="0"/>
                <a:cs typeface="Times New Roman" pitchFamily="18" charset="0"/>
              </a:rPr>
              <a:t> and the enactment of specific legislation including the protection of civil rights act 1955 and the scheduled caste and tribes (prevention of atrocities act 1989)</a:t>
            </a:r>
            <a:endParaRPr lang="en-US" sz="22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685800"/>
          </a:xfrm>
        </p:spPr>
        <p:txBody>
          <a:bodyPr>
            <a:normAutofit/>
          </a:bodyPr>
          <a:lstStyle/>
          <a:p>
            <a:pPr algn="ctr"/>
            <a:r>
              <a:rPr lang="en-US" sz="2800" b="1" dirty="0" smtClean="0">
                <a:latin typeface="Times New Roman" pitchFamily="18" charset="0"/>
                <a:cs typeface="Times New Roman" pitchFamily="18" charset="0"/>
              </a:rPr>
              <a:t>Problem faced by the SC/ST </a:t>
            </a:r>
            <a:r>
              <a:rPr lang="en-US" sz="2800" b="1" dirty="0" err="1" smtClean="0">
                <a:latin typeface="Times New Roman" pitchFamily="18" charset="0"/>
                <a:cs typeface="Times New Roman" pitchFamily="18" charset="0"/>
              </a:rPr>
              <a:t>Dalit</a:t>
            </a:r>
            <a:r>
              <a:rPr lang="en-US" sz="2800" b="1" dirty="0" smtClean="0">
                <a:latin typeface="Times New Roman" pitchFamily="18" charset="0"/>
                <a:cs typeface="Times New Roman" pitchFamily="18" charset="0"/>
              </a:rPr>
              <a:t> women</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t>Children of </a:t>
            </a:r>
            <a:r>
              <a:rPr lang="en-US" dirty="0" err="1" smtClean="0"/>
              <a:t>dalit</a:t>
            </a:r>
            <a:r>
              <a:rPr lang="en-US" dirty="0" smtClean="0"/>
              <a:t> and tribal communities face a number of abuses. Ex: </a:t>
            </a:r>
            <a:r>
              <a:rPr lang="en-US" dirty="0" err="1" smtClean="0"/>
              <a:t>violence,sexual</a:t>
            </a:r>
            <a:r>
              <a:rPr lang="en-US" dirty="0" smtClean="0"/>
              <a:t> abuse </a:t>
            </a:r>
          </a:p>
          <a:p>
            <a:r>
              <a:rPr lang="en-US" dirty="0" smtClean="0"/>
              <a:t>Discrimination against ST,SC children can be seen in evidence of the education system</a:t>
            </a:r>
          </a:p>
          <a:p>
            <a:r>
              <a:rPr lang="en-US" dirty="0" smtClean="0"/>
              <a:t>Early marriage and pregnancy  was widespread</a:t>
            </a:r>
          </a:p>
          <a:p>
            <a:r>
              <a:rPr lang="en-US" dirty="0" smtClean="0"/>
              <a:t>They have meager purchasing power and have poor housing condition</a:t>
            </a:r>
          </a:p>
          <a:p>
            <a:r>
              <a:rPr lang="en-US" dirty="0" smtClean="0"/>
              <a:t>Lack </a:t>
            </a:r>
            <a:r>
              <a:rPr lang="en-US" smtClean="0"/>
              <a:t>of malnutrition</a:t>
            </a:r>
            <a:endParaRPr lang="en-U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Schemes for educational development of SC/ST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200" dirty="0" smtClean="0">
                <a:latin typeface="Times New Roman" pitchFamily="18" charset="0"/>
                <a:cs typeface="Times New Roman" pitchFamily="18" charset="0"/>
              </a:rPr>
              <a:t>Opening residential school</a:t>
            </a:r>
          </a:p>
          <a:p>
            <a:r>
              <a:rPr lang="en-US" sz="2200" dirty="0" smtClean="0">
                <a:latin typeface="Times New Roman" pitchFamily="18" charset="0"/>
                <a:cs typeface="Times New Roman" pitchFamily="18" charset="0"/>
              </a:rPr>
              <a:t>Book bank scheme</a:t>
            </a:r>
          </a:p>
          <a:p>
            <a:r>
              <a:rPr lang="en-US" sz="2200" dirty="0" smtClean="0">
                <a:latin typeface="Times New Roman" pitchFamily="18" charset="0"/>
                <a:cs typeface="Times New Roman" pitchFamily="18" charset="0"/>
              </a:rPr>
              <a:t>Remedial coaching scheme</a:t>
            </a:r>
          </a:p>
          <a:p>
            <a:r>
              <a:rPr lang="en-US" sz="2200" dirty="0" smtClean="0">
                <a:latin typeface="Times New Roman" pitchFamily="18" charset="0"/>
                <a:cs typeface="Times New Roman" pitchFamily="18" charset="0"/>
              </a:rPr>
              <a:t>Hostels for girls and boys</a:t>
            </a:r>
          </a:p>
          <a:p>
            <a:r>
              <a:rPr lang="en-US" sz="2200" dirty="0" smtClean="0">
                <a:latin typeface="Times New Roman" pitchFamily="18" charset="0"/>
                <a:cs typeface="Times New Roman" pitchFamily="18" charset="0"/>
              </a:rPr>
              <a:t>Pre and post metric scholarships</a:t>
            </a:r>
          </a:p>
          <a:p>
            <a:r>
              <a:rPr lang="en-US" sz="2200" dirty="0" smtClean="0">
                <a:latin typeface="Times New Roman" pitchFamily="18" charset="0"/>
                <a:cs typeface="Times New Roman" pitchFamily="18" charset="0"/>
              </a:rPr>
              <a:t>SSA and RMSA</a:t>
            </a:r>
          </a:p>
          <a:p>
            <a:r>
              <a:rPr lang="en-US" sz="2200" dirty="0" err="1" smtClean="0">
                <a:latin typeface="Times New Roman" pitchFamily="18" charset="0"/>
                <a:cs typeface="Times New Roman" pitchFamily="18" charset="0"/>
              </a:rPr>
              <a:t>Navodaya</a:t>
            </a:r>
            <a:r>
              <a:rPr lang="en-US" sz="2200" dirty="0" smtClean="0">
                <a:latin typeface="Times New Roman" pitchFamily="18" charset="0"/>
                <a:cs typeface="Times New Roman" pitchFamily="18" charset="0"/>
              </a:rPr>
              <a:t> &amp; </a:t>
            </a:r>
            <a:r>
              <a:rPr lang="en-US" sz="2200" dirty="0" err="1" smtClean="0">
                <a:latin typeface="Times New Roman" pitchFamily="18" charset="0"/>
                <a:cs typeface="Times New Roman" pitchFamily="18" charset="0"/>
              </a:rPr>
              <a:t>Kendriya</a:t>
            </a:r>
            <a:r>
              <a:rPr lang="en-US" sz="2200" dirty="0" smtClean="0">
                <a:latin typeface="Times New Roman" pitchFamily="18" charset="0"/>
                <a:cs typeface="Times New Roman" pitchFamily="18" charset="0"/>
              </a:rPr>
              <a:t> vidyalaya-15%&amp;7.5% seats reserved for sc/</a:t>
            </a:r>
            <a:r>
              <a:rPr lang="en-US" sz="2200" dirty="0" err="1" smtClean="0">
                <a:latin typeface="Times New Roman" pitchFamily="18" charset="0"/>
                <a:cs typeface="Times New Roman" pitchFamily="18" charset="0"/>
              </a:rPr>
              <a:t>st</a:t>
            </a:r>
            <a:endParaRPr lang="en-US" sz="2200" dirty="0" smtClean="0">
              <a:latin typeface="Times New Roman" pitchFamily="18" charset="0"/>
              <a:cs typeface="Times New Roman" pitchFamily="18" charset="0"/>
            </a:endParaRPr>
          </a:p>
          <a:p>
            <a:r>
              <a:rPr lang="en-US" sz="2200" dirty="0" smtClean="0">
                <a:latin typeface="Times New Roman" pitchFamily="18" charset="0"/>
                <a:cs typeface="Times New Roman" pitchFamily="18" charset="0"/>
              </a:rPr>
              <a:t>National institute of open schooling</a:t>
            </a:r>
          </a:p>
          <a:p>
            <a:r>
              <a:rPr lang="en-US" sz="2200" dirty="0" smtClean="0">
                <a:latin typeface="Times New Roman" pitchFamily="18" charset="0"/>
                <a:cs typeface="Times New Roman" pitchFamily="18" charset="0"/>
              </a:rPr>
              <a:t>Primary health centre</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FF0000"/>
                </a:solidFill>
                <a:latin typeface="Times New Roman" pitchFamily="18" charset="0"/>
                <a:cs typeface="Times New Roman" pitchFamily="18" charset="0"/>
              </a:rPr>
              <a:t>Abused child </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endParaRPr lang="en-US" dirty="0" smtClean="0"/>
          </a:p>
          <a:p>
            <a:r>
              <a:rPr lang="en-US" sz="2400" dirty="0" smtClean="0">
                <a:latin typeface="Times New Roman" pitchFamily="18" charset="0"/>
                <a:cs typeface="Times New Roman" pitchFamily="18" charset="0"/>
              </a:rPr>
              <a:t>Abused child refers to a child whose health or welfare is harmed or threatened by his/her parent ,guardian of the child or the person exercising custodial control or supervision of the child </a:t>
            </a:r>
          </a:p>
          <a:p>
            <a:r>
              <a:rPr lang="en-US" sz="2400" dirty="0" smtClean="0">
                <a:latin typeface="Times New Roman" pitchFamily="18" charset="0"/>
                <a:cs typeface="Times New Roman" pitchFamily="18" charset="0"/>
              </a:rPr>
              <a:t>Child abuse can be single incident or number of different accident that take place over time </a:t>
            </a:r>
            <a:endParaRPr lang="en-US"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229600" cy="1143000"/>
          </a:xfrm>
        </p:spPr>
        <p:txBody>
          <a:bodyPr>
            <a:normAutofit/>
          </a:bodyPr>
          <a:lstStyle/>
          <a:p>
            <a:pPr algn="ctr"/>
            <a:r>
              <a:rPr lang="en-US" sz="3400" b="1" dirty="0" smtClean="0">
                <a:solidFill>
                  <a:srgbClr val="00B050"/>
                </a:solidFill>
                <a:latin typeface="Times New Roman" pitchFamily="18" charset="0"/>
                <a:cs typeface="Times New Roman" pitchFamily="18" charset="0"/>
              </a:rPr>
              <a:t>Child protection act 1999</a:t>
            </a:r>
            <a:endParaRPr lang="en-US" sz="3400" b="1"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343400"/>
          </a:xfrm>
        </p:spPr>
        <p:txBody>
          <a:bodyPr>
            <a:normAutofit/>
          </a:bodyPr>
          <a:lstStyle/>
          <a:p>
            <a:pPr>
              <a:buNone/>
            </a:pPr>
            <a:endParaRPr lang="en-US" dirty="0" smtClean="0"/>
          </a:p>
          <a:p>
            <a:pPr algn="just"/>
            <a:r>
              <a:rPr lang="en-US" sz="2400" dirty="0" smtClean="0">
                <a:latin typeface="Times New Roman" pitchFamily="18" charset="0"/>
                <a:cs typeface="Times New Roman" pitchFamily="18" charset="0"/>
              </a:rPr>
              <a:t>Harm is defined as any determined effect of a significant nature on the </a:t>
            </a:r>
            <a:r>
              <a:rPr lang="en-US" sz="2400" dirty="0" err="1" smtClean="0">
                <a:latin typeface="Times New Roman" pitchFamily="18" charset="0"/>
                <a:cs typeface="Times New Roman" pitchFamily="18" charset="0"/>
              </a:rPr>
              <a:t>childs</a:t>
            </a:r>
            <a:r>
              <a:rPr lang="en-US" sz="2400" dirty="0" smtClean="0">
                <a:latin typeface="Times New Roman" pitchFamily="18" charset="0"/>
                <a:cs typeface="Times New Roman" pitchFamily="18" charset="0"/>
              </a:rPr>
              <a:t> wellbeing (sec 9 of the child protection act 1999)</a:t>
            </a:r>
          </a:p>
          <a:p>
            <a:pPr algn="just"/>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2008 -children affected by  substance abuse are considered as children in need of care and protection under the juvenile justice act 2000</a:t>
            </a:r>
          </a:p>
          <a:p>
            <a:pPr algn="just">
              <a:buNone/>
            </a:pP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India has launched an integrated child protection scheme which aim at shielding children from violence and abuse </a:t>
            </a:r>
          </a:p>
          <a:p>
            <a:pPr algn="just">
              <a:buNone/>
            </a:pPr>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           Four different types of child abuse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40280"/>
            <a:ext cx="8229600" cy="4389120"/>
          </a:xfrm>
        </p:spPr>
        <p:txBody>
          <a:bodyPr/>
          <a:lstStyle/>
          <a:p>
            <a:r>
              <a:rPr lang="en-US" dirty="0" smtClean="0">
                <a:latin typeface="Times New Roman" pitchFamily="18" charset="0"/>
                <a:cs typeface="Times New Roman" pitchFamily="18" charset="0"/>
              </a:rPr>
              <a:t>Physical abuse    - Hitting , </a:t>
            </a:r>
            <a:r>
              <a:rPr lang="en-US" dirty="0" err="1" smtClean="0">
                <a:latin typeface="Times New Roman" pitchFamily="18" charset="0"/>
                <a:cs typeface="Times New Roman" pitchFamily="18" charset="0"/>
              </a:rPr>
              <a:t>buning,biting,shaking</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28.3% of adults report being physically abused </a:t>
            </a:r>
            <a:r>
              <a:rPr lang="en-US" sz="2000"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Sexual abuse      - Rape, incest, child prostitution</a:t>
            </a:r>
          </a:p>
          <a:p>
            <a:r>
              <a:rPr lang="en-US" sz="2000" dirty="0" smtClean="0">
                <a:solidFill>
                  <a:srgbClr val="FF0000"/>
                </a:solidFill>
                <a:latin typeface="Times New Roman" pitchFamily="18" charset="0"/>
                <a:cs typeface="Times New Roman" pitchFamily="18" charset="0"/>
              </a:rPr>
              <a:t>                                      (20.7% of adults report being sexually abused </a:t>
            </a:r>
            <a:r>
              <a:rPr lang="en-US" sz="2000"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Emotional abuse- Rejection, yelling ,criticism</a:t>
            </a:r>
          </a:p>
          <a:p>
            <a:pPr>
              <a:buNone/>
            </a:pPr>
            <a:r>
              <a:rPr lang="en-US" dirty="0" smtClean="0">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10.6% of adults report being emotionally abused </a:t>
            </a:r>
            <a:r>
              <a:rPr lang="en-US" sz="2000"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Neglect abuse    - Housing , healthcare , food,</a:t>
            </a:r>
          </a:p>
          <a:p>
            <a:pPr>
              <a:buNone/>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en-US" sz="2000" dirty="0" smtClean="0">
                <a:solidFill>
                  <a:srgbClr val="FF0000"/>
                </a:solidFill>
                <a:latin typeface="Times New Roman" pitchFamily="18" charset="0"/>
                <a:cs typeface="Times New Roman" pitchFamily="18" charset="0"/>
              </a:rPr>
              <a:t>below 3% of adults report being neglect  abused </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algn="ctr"/>
            <a:r>
              <a:rPr lang="en-US" sz="3200" b="1" dirty="0" smtClean="0">
                <a:solidFill>
                  <a:schemeClr val="accent1">
                    <a:lumMod val="75000"/>
                  </a:schemeClr>
                </a:solidFill>
                <a:latin typeface="Times New Roman" pitchFamily="18" charset="0"/>
                <a:cs typeface="Times New Roman" pitchFamily="18" charset="0"/>
              </a:rPr>
              <a:t>Street children</a:t>
            </a:r>
            <a:endParaRPr lang="en-US" sz="3200" b="1" dirty="0">
              <a:solidFill>
                <a:schemeClr val="accent1">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389120"/>
          </a:xfrm>
        </p:spPr>
        <p:txBody>
          <a:bodyPr>
            <a:normAutofit/>
          </a:bodyPr>
          <a:lstStyle/>
          <a:p>
            <a:pPr algn="just">
              <a:buNone/>
            </a:pPr>
            <a:r>
              <a:rPr lang="en-US" dirty="0" smtClean="0"/>
              <a:t>         </a:t>
            </a:r>
            <a:r>
              <a:rPr lang="en-US" sz="2400" dirty="0" smtClean="0">
                <a:latin typeface="Times New Roman" pitchFamily="18" charset="0"/>
                <a:cs typeface="Times New Roman" pitchFamily="18" charset="0"/>
              </a:rPr>
              <a:t>Street children is a term for children experiencing homelessness who are living on the streets of a city, town or villages. homeless youth are often called street kids and street youth ( </a:t>
            </a:r>
            <a:r>
              <a:rPr lang="en-US" sz="2400" dirty="0" smtClean="0">
                <a:solidFill>
                  <a:srgbClr val="FF0000"/>
                </a:solidFill>
                <a:latin typeface="Times New Roman" pitchFamily="18" charset="0"/>
                <a:cs typeface="Times New Roman" pitchFamily="18" charset="0"/>
              </a:rPr>
              <a:t>30% Disable children are street children</a:t>
            </a:r>
            <a:r>
              <a:rPr lang="en-US" sz="2400" dirty="0" smtClean="0">
                <a:latin typeface="Times New Roman" pitchFamily="18" charset="0"/>
                <a:cs typeface="Times New Roman" pitchFamily="18" charset="0"/>
              </a:rPr>
              <a:t>)</a:t>
            </a:r>
          </a:p>
          <a:p>
            <a:pPr algn="just">
              <a:buNone/>
            </a:pPr>
            <a:r>
              <a:rPr lang="en-US" sz="2400" dirty="0" smtClean="0">
                <a:solidFill>
                  <a:schemeClr val="accent6">
                    <a:lumMod val="50000"/>
                  </a:schemeClr>
                </a:solidFill>
                <a:latin typeface="Times New Roman" pitchFamily="18" charset="0"/>
                <a:cs typeface="Times New Roman" pitchFamily="18" charset="0"/>
              </a:rPr>
              <a:t>        </a:t>
            </a:r>
            <a:r>
              <a:rPr lang="en-US" sz="2400" b="1" dirty="0" smtClean="0">
                <a:solidFill>
                  <a:schemeClr val="accent6">
                    <a:lumMod val="50000"/>
                  </a:schemeClr>
                </a:solidFill>
                <a:latin typeface="Times New Roman" pitchFamily="18" charset="0"/>
                <a:cs typeface="Times New Roman" pitchFamily="18" charset="0"/>
              </a:rPr>
              <a:t>        </a:t>
            </a:r>
          </a:p>
          <a:p>
            <a:pPr algn="just">
              <a:buNone/>
            </a:pPr>
            <a:r>
              <a:rPr lang="en-US" sz="2400" b="1" dirty="0" smtClean="0">
                <a:solidFill>
                  <a:schemeClr val="accent6">
                    <a:lumMod val="50000"/>
                  </a:schemeClr>
                </a:solidFill>
                <a:latin typeface="Times New Roman" pitchFamily="18" charset="0"/>
                <a:cs typeface="Times New Roman" pitchFamily="18" charset="0"/>
              </a:rPr>
              <a:t>                   UNICEF defined 3types of  street children</a:t>
            </a:r>
          </a:p>
          <a:p>
            <a:pPr>
              <a:lnSpc>
                <a:spcPct val="150000"/>
              </a:lnSpc>
              <a:buNone/>
            </a:pPr>
            <a:r>
              <a:rPr lang="en-US" sz="2400" dirty="0" smtClean="0">
                <a:latin typeface="Times New Roman" pitchFamily="18" charset="0"/>
                <a:cs typeface="Times New Roman" pitchFamily="18" charset="0"/>
              </a:rPr>
              <a:t>    </a:t>
            </a:r>
            <a:r>
              <a:rPr lang="en-US" sz="2200" dirty="0" smtClean="0">
                <a:latin typeface="Times New Roman" pitchFamily="18" charset="0"/>
                <a:cs typeface="Times New Roman" pitchFamily="18" charset="0"/>
              </a:rPr>
              <a:t>Street living children</a:t>
            </a:r>
          </a:p>
          <a:p>
            <a:pPr>
              <a:lnSpc>
                <a:spcPct val="150000"/>
              </a:lnSpc>
              <a:buNone/>
            </a:pPr>
            <a:r>
              <a:rPr lang="en-US" sz="2200" dirty="0" smtClean="0">
                <a:latin typeface="Times New Roman" pitchFamily="18" charset="0"/>
                <a:cs typeface="Times New Roman" pitchFamily="18" charset="0"/>
              </a:rPr>
              <a:t>    Street working children</a:t>
            </a:r>
          </a:p>
          <a:p>
            <a:pPr>
              <a:lnSpc>
                <a:spcPct val="150000"/>
              </a:lnSpc>
              <a:buNone/>
            </a:pPr>
            <a:r>
              <a:rPr lang="en-US" sz="2200" dirty="0" smtClean="0">
                <a:latin typeface="Times New Roman" pitchFamily="18" charset="0"/>
                <a:cs typeface="Times New Roman" pitchFamily="18" charset="0"/>
              </a:rPr>
              <a:t>    Children from street families</a:t>
            </a:r>
          </a:p>
          <a:p>
            <a:endParaRPr lang="en-US" sz="2400" dirty="0">
              <a:latin typeface="Times New Roman" pitchFamily="18" charset="0"/>
              <a:cs typeface="Times New Roman" pitchFamily="18" charset="0"/>
            </a:endParaRPr>
          </a:p>
        </p:txBody>
      </p:sp>
      <p:sp>
        <p:nvSpPr>
          <p:cNvPr id="4" name="Rectangle 3"/>
          <p:cNvSpPr/>
          <p:nvPr/>
        </p:nvSpPr>
        <p:spPr>
          <a:xfrm>
            <a:off x="4953000" y="4419600"/>
            <a:ext cx="2667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Users\ELCOT\Pictures\st child.jpg"/>
          <p:cNvPicPr>
            <a:picLocks noChangeAspect="1" noChangeArrowheads="1"/>
          </p:cNvPicPr>
          <p:nvPr/>
        </p:nvPicPr>
        <p:blipFill>
          <a:blip r:embed="rId2"/>
          <a:srcRect/>
          <a:stretch>
            <a:fillRect/>
          </a:stretch>
        </p:blipFill>
        <p:spPr bwMode="auto">
          <a:xfrm>
            <a:off x="4953000" y="4191000"/>
            <a:ext cx="2847975" cy="16002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600" b="1" dirty="0" smtClean="0">
                <a:solidFill>
                  <a:srgbClr val="FF0000"/>
                </a:solidFill>
                <a:latin typeface="Times New Roman" pitchFamily="18" charset="0"/>
                <a:cs typeface="Times New Roman" pitchFamily="18" charset="0"/>
              </a:rPr>
              <a:t>WHO-Classifies street children according to 4 categories</a:t>
            </a:r>
            <a:endParaRPr lang="en-US" sz="26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64080"/>
            <a:ext cx="8229600" cy="4389120"/>
          </a:xfrm>
        </p:spPr>
        <p:txBody>
          <a:bodyPr>
            <a:normAutofit/>
          </a:bodyPr>
          <a:lstStyle/>
          <a:p>
            <a:pPr>
              <a:lnSpc>
                <a:spcPct val="150000"/>
              </a:lnSpc>
            </a:pPr>
            <a:r>
              <a:rPr lang="en-US" sz="2400" dirty="0" smtClean="0">
                <a:latin typeface="Times New Roman" pitchFamily="18" charset="0"/>
                <a:cs typeface="Times New Roman" pitchFamily="18" charset="0"/>
              </a:rPr>
              <a:t>Children who live in the street</a:t>
            </a:r>
          </a:p>
          <a:p>
            <a:pPr>
              <a:lnSpc>
                <a:spcPct val="150000"/>
              </a:lnSpc>
            </a:pPr>
            <a:r>
              <a:rPr lang="en-US" sz="2400" dirty="0" smtClean="0">
                <a:latin typeface="Times New Roman" pitchFamily="18" charset="0"/>
                <a:cs typeface="Times New Roman" pitchFamily="18" charset="0"/>
              </a:rPr>
              <a:t>Children who have left their families and resides in street</a:t>
            </a:r>
          </a:p>
          <a:p>
            <a:pPr>
              <a:lnSpc>
                <a:spcPct val="150000"/>
              </a:lnSpc>
            </a:pPr>
            <a:r>
              <a:rPr lang="en-US" sz="2400" dirty="0" smtClean="0">
                <a:latin typeface="Times New Roman" pitchFamily="18" charset="0"/>
                <a:cs typeface="Times New Roman" pitchFamily="18" charset="0"/>
              </a:rPr>
              <a:t>Children living in protection centre's or orphanages who are at risk of becoming homeless</a:t>
            </a:r>
          </a:p>
          <a:p>
            <a:pPr>
              <a:lnSpc>
                <a:spcPct val="150000"/>
              </a:lnSpc>
            </a:pPr>
            <a:r>
              <a:rPr lang="en-US" sz="2400" dirty="0" smtClean="0">
                <a:latin typeface="Times New Roman" pitchFamily="18" charset="0"/>
                <a:cs typeface="Times New Roman" pitchFamily="18" charset="0"/>
              </a:rPr>
              <a:t>Children who have week or insubstantial relations with their families</a:t>
            </a:r>
            <a:endParaRPr lang="en-US"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pPr algn="ctr"/>
            <a:r>
              <a:rPr lang="en-US" sz="3200" dirty="0" smtClean="0">
                <a:latin typeface="Times New Roman" pitchFamily="18" charset="0"/>
                <a:cs typeface="Times New Roman" pitchFamily="18" charset="0"/>
              </a:rPr>
              <a:t>Meaning Of Marginalized Children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389120"/>
          </a:xfrm>
        </p:spPr>
        <p:txBody>
          <a:bodyPr/>
          <a:lstStyle/>
          <a:p>
            <a:endParaRPr lang="en-US" dirty="0" smtClean="0"/>
          </a:p>
          <a:p>
            <a:pPr algn="just">
              <a:lnSpc>
                <a:spcPct val="150000"/>
              </a:lnSpc>
              <a:buNone/>
            </a:pPr>
            <a:r>
              <a:rPr lang="en-US" dirty="0" smtClean="0"/>
              <a:t>             </a:t>
            </a:r>
            <a:r>
              <a:rPr lang="en-US" sz="2400" dirty="0" smtClean="0">
                <a:latin typeface="Times New Roman" pitchFamily="18" charset="0"/>
                <a:cs typeface="Times New Roman" pitchFamily="18" charset="0"/>
              </a:rPr>
              <a:t>A marginalized children is a group of children that’s confined to the lower or peripheral edge of the society. Such a group is denied involvement in mainstream economic, political, cultural and social activities  </a:t>
            </a:r>
          </a:p>
          <a:p>
            <a:pPr algn="just">
              <a:buNone/>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400" dirty="0" smtClean="0">
                <a:latin typeface="Times New Roman" pitchFamily="18" charset="0"/>
                <a:cs typeface="Times New Roman" pitchFamily="18" charset="0"/>
              </a:rPr>
              <a:t>Characteristics of childhood of street children</a:t>
            </a:r>
            <a:endParaRPr lang="en-US" sz="34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150000"/>
              </a:lnSpc>
            </a:pPr>
            <a:r>
              <a:rPr lang="en-US" sz="2400" dirty="0" smtClean="0">
                <a:latin typeface="Times New Roman" pitchFamily="18" charset="0"/>
                <a:cs typeface="Times New Roman" pitchFamily="18" charset="0"/>
              </a:rPr>
              <a:t>Problem of social adaption</a:t>
            </a:r>
          </a:p>
          <a:p>
            <a:pPr>
              <a:lnSpc>
                <a:spcPct val="150000"/>
              </a:lnSpc>
            </a:pPr>
            <a:r>
              <a:rPr lang="en-US" sz="2400" dirty="0" smtClean="0">
                <a:latin typeface="Times New Roman" pitchFamily="18" charset="0"/>
                <a:cs typeface="Times New Roman" pitchFamily="18" charset="0"/>
              </a:rPr>
              <a:t>Feeling of social insecurity</a:t>
            </a:r>
          </a:p>
          <a:p>
            <a:pPr>
              <a:lnSpc>
                <a:spcPct val="150000"/>
              </a:lnSpc>
            </a:pPr>
            <a:r>
              <a:rPr lang="en-US" sz="2400" dirty="0" smtClean="0">
                <a:latin typeface="Times New Roman" pitchFamily="18" charset="0"/>
                <a:cs typeface="Times New Roman" pitchFamily="18" charset="0"/>
              </a:rPr>
              <a:t>Delayed language development </a:t>
            </a:r>
          </a:p>
          <a:p>
            <a:pPr>
              <a:lnSpc>
                <a:spcPct val="150000"/>
              </a:lnSpc>
            </a:pPr>
            <a:r>
              <a:rPr lang="en-US" sz="2400" dirty="0" smtClean="0">
                <a:latin typeface="Times New Roman" pitchFamily="18" charset="0"/>
                <a:cs typeface="Times New Roman" pitchFamily="18" charset="0"/>
              </a:rPr>
              <a:t>Lack of self –confidence due to backwardness</a:t>
            </a:r>
          </a:p>
          <a:p>
            <a:pPr>
              <a:lnSpc>
                <a:spcPct val="150000"/>
              </a:lnSpc>
            </a:pPr>
            <a:r>
              <a:rPr lang="en-US" sz="2400" dirty="0" smtClean="0">
                <a:latin typeface="Times New Roman" pitchFamily="18" charset="0"/>
                <a:cs typeface="Times New Roman" pitchFamily="18" charset="0"/>
              </a:rPr>
              <a:t>Problem in the development of moral values</a:t>
            </a:r>
          </a:p>
          <a:p>
            <a:pPr>
              <a:lnSpc>
                <a:spcPct val="150000"/>
              </a:lnSpc>
            </a:pPr>
            <a:r>
              <a:rPr lang="en-US" sz="2400" dirty="0" smtClean="0">
                <a:latin typeface="Times New Roman" pitchFamily="18" charset="0"/>
                <a:cs typeface="Times New Roman" pitchFamily="18" charset="0"/>
              </a:rPr>
              <a:t>Delayed physical development due to poverty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algn="ctr"/>
            <a:r>
              <a:rPr lang="en-US" sz="3600" b="1" dirty="0" smtClean="0">
                <a:solidFill>
                  <a:schemeClr val="tx2">
                    <a:lumMod val="50000"/>
                  </a:schemeClr>
                </a:solidFill>
                <a:latin typeface="Times New Roman" pitchFamily="18" charset="0"/>
                <a:cs typeface="Times New Roman" pitchFamily="18" charset="0"/>
              </a:rPr>
              <a:t>Child </a:t>
            </a:r>
            <a:r>
              <a:rPr lang="en-US" sz="3600" b="1" dirty="0" err="1" smtClean="0">
                <a:solidFill>
                  <a:schemeClr val="tx2">
                    <a:lumMod val="50000"/>
                  </a:schemeClr>
                </a:solidFill>
                <a:latin typeface="Times New Roman" pitchFamily="18" charset="0"/>
                <a:cs typeface="Times New Roman" pitchFamily="18" charset="0"/>
              </a:rPr>
              <a:t>labour</a:t>
            </a:r>
            <a:endParaRPr lang="en-US" sz="3600" b="1" dirty="0">
              <a:solidFill>
                <a:schemeClr val="tx2">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389120"/>
          </a:xfrm>
        </p:spPr>
        <p:txBody>
          <a:bodyPr>
            <a:normAutofit fontScale="92500" lnSpcReduction="10000"/>
          </a:bodyPr>
          <a:lstStyle/>
          <a:p>
            <a:pPr algn="just">
              <a:lnSpc>
                <a:spcPct val="150000"/>
              </a:lnSpc>
              <a:buNone/>
            </a:pPr>
            <a:r>
              <a:rPr lang="en-US" sz="2000" dirty="0" smtClean="0">
                <a:latin typeface="Times New Roman" pitchFamily="18" charset="0"/>
                <a:cs typeface="Times New Roman" pitchFamily="18" charset="0"/>
              </a:rPr>
              <a:t>              Child means a persons who has not completed his 14 years of age any such person engaged for wages whether in case or kind is a child worker according to UNICEF all the children not being provided education at a school are considered as child </a:t>
            </a:r>
            <a:r>
              <a:rPr lang="en-US" sz="2000" dirty="0" err="1" smtClean="0">
                <a:latin typeface="Times New Roman" pitchFamily="18" charset="0"/>
                <a:cs typeface="Times New Roman" pitchFamily="18" charset="0"/>
              </a:rPr>
              <a:t>labour</a:t>
            </a:r>
            <a:r>
              <a:rPr lang="en-US" sz="2000" dirty="0" smtClean="0">
                <a:latin typeface="Times New Roman" pitchFamily="18" charset="0"/>
                <a:cs typeface="Times New Roman" pitchFamily="18" charset="0"/>
              </a:rPr>
              <a:t> </a:t>
            </a:r>
          </a:p>
          <a:p>
            <a:pPr algn="ctr">
              <a:lnSpc>
                <a:spcPct val="150000"/>
              </a:lnSpc>
              <a:buNone/>
            </a:pPr>
            <a:r>
              <a:rPr lang="en-US" b="1" dirty="0" smtClean="0">
                <a:solidFill>
                  <a:srgbClr val="FF0000"/>
                </a:solidFill>
              </a:rPr>
              <a:t>Legal definition of a child </a:t>
            </a:r>
          </a:p>
          <a:p>
            <a:pPr>
              <a:lnSpc>
                <a:spcPct val="150000"/>
              </a:lnSpc>
              <a:buNone/>
            </a:pPr>
            <a:r>
              <a:rPr lang="en-US" dirty="0" smtClean="0"/>
              <a:t>   </a:t>
            </a:r>
            <a:r>
              <a:rPr lang="en-US" sz="2200" dirty="0" smtClean="0"/>
              <a:t>- </a:t>
            </a:r>
            <a:r>
              <a:rPr lang="en-US" sz="2200" b="1" i="1" dirty="0" smtClean="0">
                <a:solidFill>
                  <a:schemeClr val="accent2">
                    <a:lumMod val="75000"/>
                  </a:schemeClr>
                </a:solidFill>
              </a:rPr>
              <a:t>Article 45 of the constitution of India defines child as a person younger than 14 years</a:t>
            </a:r>
          </a:p>
          <a:p>
            <a:pPr>
              <a:lnSpc>
                <a:spcPct val="150000"/>
              </a:lnSpc>
              <a:buNone/>
            </a:pPr>
            <a:r>
              <a:rPr lang="en-US" sz="2200" b="1" dirty="0" smtClean="0">
                <a:solidFill>
                  <a:schemeClr val="accent2">
                    <a:lumMod val="75000"/>
                  </a:schemeClr>
                </a:solidFill>
              </a:rPr>
              <a:t>  - </a:t>
            </a:r>
            <a:r>
              <a:rPr lang="en-US" sz="2200" b="1" i="1" dirty="0" smtClean="0">
                <a:solidFill>
                  <a:schemeClr val="accent6">
                    <a:lumMod val="50000"/>
                  </a:schemeClr>
                </a:solidFill>
              </a:rPr>
              <a:t>Mines act -1952 says that a child is a person not older than 16 years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Causes of child </a:t>
            </a:r>
            <a:r>
              <a:rPr lang="en-US" sz="3200" dirty="0" err="1" smtClean="0">
                <a:latin typeface="Times New Roman" pitchFamily="18" charset="0"/>
                <a:cs typeface="Times New Roman" pitchFamily="18" charset="0"/>
              </a:rPr>
              <a:t>labour</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Bonded child</a:t>
            </a:r>
          </a:p>
          <a:p>
            <a:r>
              <a:rPr lang="en-US" dirty="0" smtClean="0">
                <a:latin typeface="Times New Roman" pitchFamily="18" charset="0"/>
                <a:cs typeface="Times New Roman" pitchFamily="18" charset="0"/>
              </a:rPr>
              <a:t>Over population</a:t>
            </a:r>
          </a:p>
          <a:p>
            <a:r>
              <a:rPr lang="en-US" dirty="0" smtClean="0">
                <a:latin typeface="Times New Roman" pitchFamily="18" charset="0"/>
                <a:cs typeface="Times New Roman" pitchFamily="18" charset="0"/>
              </a:rPr>
              <a:t>Illiteracy</a:t>
            </a:r>
          </a:p>
          <a:p>
            <a:r>
              <a:rPr lang="en-US" dirty="0" smtClean="0">
                <a:latin typeface="Times New Roman" pitchFamily="18" charset="0"/>
                <a:cs typeface="Times New Roman" pitchFamily="18" charset="0"/>
              </a:rPr>
              <a:t>Poverty</a:t>
            </a:r>
          </a:p>
          <a:p>
            <a:r>
              <a:rPr lang="en-US" dirty="0" err="1" smtClean="0">
                <a:latin typeface="Times New Roman" pitchFamily="18" charset="0"/>
                <a:cs typeface="Times New Roman" pitchFamily="18" charset="0"/>
              </a:rPr>
              <a:t>Urbanisation</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Orphans</a:t>
            </a:r>
          </a:p>
          <a:p>
            <a:r>
              <a:rPr lang="en-US" dirty="0" smtClean="0">
                <a:latin typeface="Times New Roman" pitchFamily="18" charset="0"/>
                <a:cs typeface="Times New Roman" pitchFamily="18" charset="0"/>
              </a:rPr>
              <a:t>Unemployment of elders</a:t>
            </a:r>
            <a:endParaRPr lang="en-US" dirty="0">
              <a:latin typeface="Times New Roman" pitchFamily="18" charset="0"/>
              <a:cs typeface="Times New Roman" pitchFamily="18" charset="0"/>
            </a:endParaRPr>
          </a:p>
        </p:txBody>
      </p:sp>
      <p:sp>
        <p:nvSpPr>
          <p:cNvPr id="4" name="Rectangle 3"/>
          <p:cNvSpPr/>
          <p:nvPr/>
        </p:nvSpPr>
        <p:spPr>
          <a:xfrm>
            <a:off x="6248400" y="43434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C:\Users\ELCOT\Pictures\images.jpg"/>
          <p:cNvPicPr>
            <a:picLocks noChangeAspect="1" noChangeArrowheads="1"/>
          </p:cNvPicPr>
          <p:nvPr/>
        </p:nvPicPr>
        <p:blipFill>
          <a:blip r:embed="rId2"/>
          <a:srcRect/>
          <a:stretch>
            <a:fillRect/>
          </a:stretch>
        </p:blipFill>
        <p:spPr bwMode="auto">
          <a:xfrm>
            <a:off x="5791200" y="1981201"/>
            <a:ext cx="1752600" cy="1066799"/>
          </a:xfrm>
          <a:prstGeom prst="rect">
            <a:avLst/>
          </a:prstGeom>
          <a:noFill/>
        </p:spPr>
      </p:pic>
      <p:pic>
        <p:nvPicPr>
          <p:cNvPr id="3075" name="Picture 3" descr="C:\Users\ELCOT\Pictures\Population-Explosion-300x190.jpg"/>
          <p:cNvPicPr>
            <a:picLocks noChangeAspect="1" noChangeArrowheads="1"/>
          </p:cNvPicPr>
          <p:nvPr/>
        </p:nvPicPr>
        <p:blipFill>
          <a:blip r:embed="rId3"/>
          <a:srcRect/>
          <a:stretch>
            <a:fillRect/>
          </a:stretch>
        </p:blipFill>
        <p:spPr bwMode="auto">
          <a:xfrm>
            <a:off x="3733800" y="3124200"/>
            <a:ext cx="1733550" cy="1219200"/>
          </a:xfrm>
          <a:prstGeom prst="rect">
            <a:avLst/>
          </a:prstGeom>
          <a:noFill/>
        </p:spPr>
      </p:pic>
      <p:pic>
        <p:nvPicPr>
          <p:cNvPr id="3076" name="Picture 4" descr="C:\Users\ELCOT\Pictures\download (1).jpg"/>
          <p:cNvPicPr>
            <a:picLocks noChangeAspect="1" noChangeArrowheads="1"/>
          </p:cNvPicPr>
          <p:nvPr/>
        </p:nvPicPr>
        <p:blipFill>
          <a:blip r:embed="rId4"/>
          <a:srcRect/>
          <a:stretch>
            <a:fillRect/>
          </a:stretch>
        </p:blipFill>
        <p:spPr bwMode="auto">
          <a:xfrm>
            <a:off x="5715000" y="4291221"/>
            <a:ext cx="1943100" cy="111898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4088"/>
            <a:ext cx="8229600" cy="1143000"/>
          </a:xfrm>
        </p:spPr>
        <p:txBody>
          <a:bodyPr>
            <a:normAutofit/>
          </a:bodyPr>
          <a:lstStyle/>
          <a:p>
            <a:pPr algn="ctr"/>
            <a:r>
              <a:rPr lang="en-US" sz="3600" dirty="0" smtClean="0">
                <a:latin typeface="Times New Roman" pitchFamily="18" charset="0"/>
                <a:cs typeface="Times New Roman" pitchFamily="18" charset="0"/>
              </a:rPr>
              <a:t>Social measures of child </a:t>
            </a:r>
            <a:r>
              <a:rPr lang="en-US" sz="3600" dirty="0" err="1" smtClean="0">
                <a:latin typeface="Times New Roman" pitchFamily="18" charset="0"/>
                <a:cs typeface="Times New Roman" pitchFamily="18" charset="0"/>
              </a:rPr>
              <a:t>labour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150000"/>
              </a:lnSpc>
            </a:pPr>
            <a:r>
              <a:rPr lang="en-US" sz="2400" dirty="0" smtClean="0">
                <a:latin typeface="Times New Roman" pitchFamily="18" charset="0"/>
                <a:cs typeface="Times New Roman" pitchFamily="18" charset="0"/>
              </a:rPr>
              <a:t>The </a:t>
            </a:r>
            <a:r>
              <a:rPr lang="en-US" sz="2400" dirty="0" err="1" smtClean="0">
                <a:latin typeface="Times New Roman" pitchFamily="18" charset="0"/>
                <a:cs typeface="Times New Roman" pitchFamily="18" charset="0"/>
              </a:rPr>
              <a:t>workmens</a:t>
            </a:r>
            <a:r>
              <a:rPr lang="en-US" sz="2400" dirty="0" smtClean="0">
                <a:latin typeface="Times New Roman" pitchFamily="18" charset="0"/>
                <a:cs typeface="Times New Roman" pitchFamily="18" charset="0"/>
              </a:rPr>
              <a:t> compensation act-1923</a:t>
            </a:r>
          </a:p>
          <a:p>
            <a:pPr>
              <a:lnSpc>
                <a:spcPct val="150000"/>
              </a:lnSpc>
            </a:pPr>
            <a:r>
              <a:rPr lang="en-US" sz="2400" dirty="0" smtClean="0">
                <a:latin typeface="Times New Roman" pitchFamily="18" charset="0"/>
                <a:cs typeface="Times New Roman" pitchFamily="18" charset="0"/>
              </a:rPr>
              <a:t>The industrial dispute act- 1947</a:t>
            </a:r>
          </a:p>
          <a:p>
            <a:pPr>
              <a:lnSpc>
                <a:spcPct val="150000"/>
              </a:lnSpc>
            </a:pPr>
            <a:r>
              <a:rPr lang="en-US" sz="2400" dirty="0" smtClean="0">
                <a:latin typeface="Times New Roman" pitchFamily="18" charset="0"/>
                <a:cs typeface="Times New Roman" pitchFamily="18" charset="0"/>
              </a:rPr>
              <a:t>Child minimum wages act- 1948</a:t>
            </a:r>
          </a:p>
          <a:p>
            <a:pPr>
              <a:lnSpc>
                <a:spcPct val="150000"/>
              </a:lnSpc>
            </a:pPr>
            <a:r>
              <a:rPr lang="en-US" sz="2400" dirty="0" smtClean="0">
                <a:latin typeface="Times New Roman" pitchFamily="18" charset="0"/>
                <a:cs typeface="Times New Roman" pitchFamily="18" charset="0"/>
              </a:rPr>
              <a:t>The employment state insurance act -1948</a:t>
            </a:r>
          </a:p>
          <a:p>
            <a:pPr>
              <a:lnSpc>
                <a:spcPct val="150000"/>
              </a:lnSpc>
            </a:pPr>
            <a:r>
              <a:rPr lang="en-US" sz="2400" dirty="0" smtClean="0">
                <a:latin typeface="Times New Roman" pitchFamily="18" charset="0"/>
                <a:cs typeface="Times New Roman" pitchFamily="18" charset="0"/>
              </a:rPr>
              <a:t>The coalmine provision act-1952</a:t>
            </a:r>
          </a:p>
          <a:p>
            <a:pPr>
              <a:lnSpc>
                <a:spcPct val="150000"/>
              </a:lnSpc>
            </a:pPr>
            <a:r>
              <a:rPr lang="en-US" sz="2400" dirty="0" smtClean="0">
                <a:latin typeface="Times New Roman" pitchFamily="18" charset="0"/>
                <a:cs typeface="Times New Roman" pitchFamily="18" charset="0"/>
              </a:rPr>
              <a:t>The contract </a:t>
            </a:r>
            <a:r>
              <a:rPr lang="en-US" sz="2400" dirty="0" err="1" smtClean="0">
                <a:latin typeface="Times New Roman" pitchFamily="18" charset="0"/>
                <a:cs typeface="Times New Roman" pitchFamily="18" charset="0"/>
              </a:rPr>
              <a:t>labour</a:t>
            </a:r>
            <a:r>
              <a:rPr lang="en-US" sz="2400" dirty="0" smtClean="0">
                <a:latin typeface="Times New Roman" pitchFamily="18" charset="0"/>
                <a:cs typeface="Times New Roman" pitchFamily="18" charset="0"/>
              </a:rPr>
              <a:t> act -1970</a:t>
            </a:r>
          </a:p>
          <a:p>
            <a:pPr>
              <a:lnSpc>
                <a:spcPct val="150000"/>
              </a:lnSpc>
            </a:pPr>
            <a:r>
              <a:rPr lang="en-US" sz="2400" dirty="0" smtClean="0">
                <a:latin typeface="Times New Roman" pitchFamily="18" charset="0"/>
                <a:cs typeface="Times New Roman" pitchFamily="18" charset="0"/>
              </a:rPr>
              <a:t>Child and adolescent </a:t>
            </a:r>
            <a:r>
              <a:rPr lang="en-US" sz="2400" dirty="0" err="1" smtClean="0">
                <a:latin typeface="Times New Roman" pitchFamily="18" charset="0"/>
                <a:cs typeface="Times New Roman" pitchFamily="18" charset="0"/>
              </a:rPr>
              <a:t>labour</a:t>
            </a:r>
            <a:r>
              <a:rPr lang="en-US" sz="2400" dirty="0" smtClean="0">
                <a:latin typeface="Times New Roman" pitchFamily="18" charset="0"/>
                <a:cs typeface="Times New Roman" pitchFamily="18" charset="0"/>
              </a:rPr>
              <a:t>- 1986</a:t>
            </a:r>
          </a:p>
          <a:p>
            <a:pPr>
              <a:lnSpc>
                <a:spcPct val="150000"/>
              </a:lnSpc>
            </a:pPr>
            <a:endParaRPr lang="en-US" sz="2400" dirty="0" smtClean="0">
              <a:latin typeface="Times New Roman" pitchFamily="18" charset="0"/>
              <a:cs typeface="Times New Roman" pitchFamily="18" charset="0"/>
            </a:endParaRPr>
          </a:p>
          <a:p>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Child growing up poverty</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lnSpc>
                <a:spcPct val="150000"/>
              </a:lnSpc>
              <a:buNone/>
            </a:pPr>
            <a:r>
              <a:rPr lang="en-US" dirty="0" smtClean="0"/>
              <a:t>          </a:t>
            </a:r>
            <a:r>
              <a:rPr lang="en-US" sz="2400" dirty="0" smtClean="0">
                <a:latin typeface="Times New Roman" pitchFamily="18" charset="0"/>
                <a:cs typeface="Times New Roman" pitchFamily="18" charset="0"/>
              </a:rPr>
              <a:t> A condition that puts a lot of children at risk for many of the issues listed in this section is poverty access to basic requirement such as food, shelter and clothing are the underlying cause of poor child health, child </a:t>
            </a:r>
            <a:r>
              <a:rPr lang="en-US" sz="2400" dirty="0" err="1" smtClean="0">
                <a:latin typeface="Times New Roman" pitchFamily="18" charset="0"/>
                <a:cs typeface="Times New Roman" pitchFamily="18" charset="0"/>
              </a:rPr>
              <a:t>nutrition,child</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labour</a:t>
            </a:r>
            <a:r>
              <a:rPr lang="en-US" sz="2400" dirty="0" smtClean="0">
                <a:latin typeface="Times New Roman" pitchFamily="18" charset="0"/>
                <a:cs typeface="Times New Roman" pitchFamily="18" charset="0"/>
              </a:rPr>
              <a:t>, child marriage and various other issues </a:t>
            </a:r>
            <a:endParaRPr lang="en-US" sz="24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Prime Causes of poverty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Poor and unemployed parents</a:t>
            </a:r>
          </a:p>
          <a:p>
            <a:r>
              <a:rPr lang="en-US" sz="2400" dirty="0" smtClean="0">
                <a:latin typeface="Times New Roman" pitchFamily="18" charset="0"/>
                <a:cs typeface="Times New Roman" pitchFamily="18" charset="0"/>
              </a:rPr>
              <a:t>Street children</a:t>
            </a:r>
          </a:p>
          <a:p>
            <a:r>
              <a:rPr lang="en-US" sz="2400" dirty="0" smtClean="0">
                <a:latin typeface="Times New Roman" pitchFamily="18" charset="0"/>
                <a:cs typeface="Times New Roman" pitchFamily="18" charset="0"/>
              </a:rPr>
              <a:t>Lack of education</a:t>
            </a:r>
          </a:p>
          <a:p>
            <a:r>
              <a:rPr lang="en-US" sz="2400" dirty="0" smtClean="0">
                <a:latin typeface="Times New Roman" pitchFamily="18" charset="0"/>
                <a:cs typeface="Times New Roman" pitchFamily="18" charset="0"/>
              </a:rPr>
              <a:t>Lack of social services</a:t>
            </a:r>
          </a:p>
          <a:p>
            <a:r>
              <a:rPr lang="en-US" sz="2400" dirty="0" smtClean="0">
                <a:latin typeface="Times New Roman" pitchFamily="18" charset="0"/>
                <a:cs typeface="Times New Roman" pitchFamily="18" charset="0"/>
              </a:rPr>
              <a:t>Disability</a:t>
            </a:r>
          </a:p>
          <a:p>
            <a:r>
              <a:rPr lang="en-US" sz="2400" dirty="0" smtClean="0">
                <a:latin typeface="Times New Roman" pitchFamily="18" charset="0"/>
                <a:cs typeface="Times New Roman" pitchFamily="18" charset="0"/>
              </a:rPr>
              <a:t>Discrimination</a:t>
            </a:r>
          </a:p>
          <a:p>
            <a:r>
              <a:rPr lang="en-US" sz="2400" dirty="0" err="1" smtClean="0">
                <a:latin typeface="Times New Roman" pitchFamily="18" charset="0"/>
                <a:cs typeface="Times New Roman" pitchFamily="18" charset="0"/>
              </a:rPr>
              <a:t>Effcets</a:t>
            </a:r>
            <a:r>
              <a:rPr lang="en-US" sz="2400" dirty="0" smtClean="0">
                <a:latin typeface="Times New Roman" pitchFamily="18" charset="0"/>
                <a:cs typeface="Times New Roman" pitchFamily="18" charset="0"/>
              </a:rPr>
              <a:t>- poor physical </a:t>
            </a:r>
            <a:r>
              <a:rPr lang="en-US" sz="2400" dirty="0" err="1" smtClean="0">
                <a:latin typeface="Times New Roman" pitchFamily="18" charset="0"/>
                <a:cs typeface="Times New Roman" pitchFamily="18" charset="0"/>
              </a:rPr>
              <a:t>health,mental</a:t>
            </a:r>
            <a:r>
              <a:rPr lang="en-US" sz="2400" dirty="0" smtClean="0">
                <a:latin typeface="Times New Roman" pitchFamily="18" charset="0"/>
                <a:cs typeface="Times New Roman" pitchFamily="18" charset="0"/>
              </a:rPr>
              <a:t> health </a:t>
            </a:r>
            <a:r>
              <a:rPr lang="en-US" sz="2400" dirty="0" err="1" smtClean="0">
                <a:latin typeface="Times New Roman" pitchFamily="18" charset="0"/>
                <a:cs typeface="Times New Roman" pitchFamily="18" charset="0"/>
              </a:rPr>
              <a:t>problem,low</a:t>
            </a:r>
            <a:r>
              <a:rPr lang="en-US" sz="2400" dirty="0" smtClean="0">
                <a:latin typeface="Times New Roman" pitchFamily="18" charset="0"/>
                <a:cs typeface="Times New Roman" pitchFamily="18" charset="0"/>
              </a:rPr>
              <a:t> sense of well </a:t>
            </a:r>
            <a:r>
              <a:rPr lang="en-US" sz="2400" dirty="0" err="1" smtClean="0">
                <a:latin typeface="Times New Roman" pitchFamily="18" charset="0"/>
                <a:cs typeface="Times New Roman" pitchFamily="18" charset="0"/>
              </a:rPr>
              <a:t>being,underachieving</a:t>
            </a:r>
            <a:r>
              <a:rPr lang="en-US" sz="2400" dirty="0" smtClean="0">
                <a:latin typeface="Times New Roman" pitchFamily="18" charset="0"/>
                <a:cs typeface="Times New Roman" pitchFamily="18" charset="0"/>
              </a:rPr>
              <a:t> at school, social deprivation</a:t>
            </a:r>
            <a:endParaRPr lang="en-US" sz="24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57200"/>
            <a:ext cx="8229600" cy="1143000"/>
          </a:xfrm>
        </p:spPr>
        <p:txBody>
          <a:bodyPr>
            <a:normAutofit/>
          </a:bodyPr>
          <a:lstStyle/>
          <a:p>
            <a:r>
              <a:rPr lang="en-US" sz="2800" dirty="0" smtClean="0">
                <a:latin typeface="Times New Roman" pitchFamily="18" charset="0"/>
                <a:cs typeface="Times New Roman" pitchFamily="18" charset="0"/>
              </a:rPr>
              <a:t>      Removing and suggestion to poverty</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304800" y="1981200"/>
            <a:ext cx="8229600" cy="4389120"/>
          </a:xfrm>
        </p:spPr>
        <p:txBody>
          <a:bodyPr/>
          <a:lstStyle/>
          <a:p>
            <a:r>
              <a:rPr lang="en-US" dirty="0" smtClean="0"/>
              <a:t>Adequate nutrition</a:t>
            </a:r>
          </a:p>
          <a:p>
            <a:r>
              <a:rPr lang="en-US" dirty="0" smtClean="0"/>
              <a:t>Clean drinking water</a:t>
            </a:r>
          </a:p>
          <a:p>
            <a:r>
              <a:rPr lang="en-US" dirty="0" smtClean="0"/>
              <a:t>Sanitation facilities</a:t>
            </a:r>
          </a:p>
          <a:p>
            <a:r>
              <a:rPr lang="en-US" dirty="0" smtClean="0"/>
              <a:t>Healthcare facilities</a:t>
            </a:r>
          </a:p>
          <a:p>
            <a:r>
              <a:rPr lang="en-US" dirty="0" smtClean="0"/>
              <a:t>Education</a:t>
            </a:r>
          </a:p>
          <a:p>
            <a:r>
              <a:rPr lang="en-US" dirty="0" smtClean="0"/>
              <a:t>Earning while learning</a:t>
            </a:r>
          </a:p>
          <a:p>
            <a:r>
              <a:rPr lang="en-US" dirty="0" smtClean="0"/>
              <a:t>Vocational training </a:t>
            </a:r>
            <a:endParaRPr lang="en-US" dirty="0"/>
          </a:p>
        </p:txBody>
      </p:sp>
      <p:sp>
        <p:nvSpPr>
          <p:cNvPr id="5" name="Rectangle 4"/>
          <p:cNvSpPr/>
          <p:nvPr/>
        </p:nvSpPr>
        <p:spPr>
          <a:xfrm>
            <a:off x="5029200" y="19812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9" name="Picture 3" descr="C:\Users\ELCOT\Pictures\download (2).jpg"/>
          <p:cNvPicPr>
            <a:picLocks noChangeAspect="1" noChangeArrowheads="1"/>
          </p:cNvPicPr>
          <p:nvPr/>
        </p:nvPicPr>
        <p:blipFill>
          <a:blip r:embed="rId3"/>
          <a:srcRect/>
          <a:stretch>
            <a:fillRect/>
          </a:stretch>
        </p:blipFill>
        <p:spPr bwMode="auto">
          <a:xfrm>
            <a:off x="4343400" y="1962150"/>
            <a:ext cx="1828800" cy="1162050"/>
          </a:xfrm>
          <a:prstGeom prst="rect">
            <a:avLst/>
          </a:prstGeom>
          <a:noFill/>
        </p:spPr>
      </p:pic>
      <p:pic>
        <p:nvPicPr>
          <p:cNvPr id="4100" name="Picture 4" descr="C:\Users\ELCOT\Pictures\download (3).jpg"/>
          <p:cNvPicPr>
            <a:picLocks noChangeAspect="1" noChangeArrowheads="1"/>
          </p:cNvPicPr>
          <p:nvPr/>
        </p:nvPicPr>
        <p:blipFill>
          <a:blip r:embed="rId4"/>
          <a:srcRect/>
          <a:stretch>
            <a:fillRect/>
          </a:stretch>
        </p:blipFill>
        <p:spPr bwMode="auto">
          <a:xfrm>
            <a:off x="5410200" y="3124200"/>
            <a:ext cx="1676400" cy="990600"/>
          </a:xfrm>
          <a:prstGeom prst="rect">
            <a:avLst/>
          </a:prstGeom>
          <a:noFill/>
        </p:spPr>
      </p:pic>
      <p:pic>
        <p:nvPicPr>
          <p:cNvPr id="4101" name="Picture 5" descr="C:\Users\ELCOT\Pictures\images (1).jpg"/>
          <p:cNvPicPr>
            <a:picLocks noChangeAspect="1" noChangeArrowheads="1"/>
          </p:cNvPicPr>
          <p:nvPr/>
        </p:nvPicPr>
        <p:blipFill>
          <a:blip r:embed="rId5"/>
          <a:srcRect/>
          <a:stretch>
            <a:fillRect/>
          </a:stretch>
        </p:blipFill>
        <p:spPr bwMode="auto">
          <a:xfrm>
            <a:off x="6553200" y="4191000"/>
            <a:ext cx="1676400" cy="12192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chemeClr val="accent6">
                    <a:lumMod val="50000"/>
                  </a:schemeClr>
                </a:solidFill>
                <a:latin typeface="Times New Roman" pitchFamily="18" charset="0"/>
                <a:cs typeface="Times New Roman" pitchFamily="18" charset="0"/>
              </a:rPr>
              <a:t>           WAY TO MEASURES OF POVERTY</a:t>
            </a:r>
            <a:endParaRPr lang="en-US" sz="2800" b="1" dirty="0">
              <a:solidFill>
                <a:schemeClr val="accent6">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150000"/>
              </a:lnSpc>
            </a:pPr>
            <a:r>
              <a:rPr lang="en-US" dirty="0" smtClean="0"/>
              <a:t>Planning commission 2004-05 estimated NSSO</a:t>
            </a:r>
          </a:p>
          <a:p>
            <a:pPr>
              <a:lnSpc>
                <a:spcPct val="150000"/>
              </a:lnSpc>
            </a:pPr>
            <a:r>
              <a:rPr lang="en-US" dirty="0" smtClean="0"/>
              <a:t>The </a:t>
            </a:r>
            <a:r>
              <a:rPr lang="en-US" dirty="0" err="1" smtClean="0"/>
              <a:t>Arjun</a:t>
            </a:r>
            <a:r>
              <a:rPr lang="en-US" dirty="0" smtClean="0"/>
              <a:t> </a:t>
            </a:r>
            <a:r>
              <a:rPr lang="en-US" dirty="0" err="1" smtClean="0"/>
              <a:t>sengupta</a:t>
            </a:r>
            <a:r>
              <a:rPr lang="en-US" dirty="0" smtClean="0"/>
              <a:t> report </a:t>
            </a:r>
          </a:p>
          <a:p>
            <a:pPr>
              <a:lnSpc>
                <a:spcPct val="150000"/>
              </a:lnSpc>
            </a:pPr>
            <a:r>
              <a:rPr lang="en-US" dirty="0" smtClean="0"/>
              <a:t>The </a:t>
            </a:r>
            <a:r>
              <a:rPr lang="en-US" dirty="0" err="1" smtClean="0"/>
              <a:t>saxena</a:t>
            </a:r>
            <a:r>
              <a:rPr lang="en-US" dirty="0" smtClean="0"/>
              <a:t> committee report </a:t>
            </a:r>
          </a:p>
          <a:p>
            <a:pPr>
              <a:lnSpc>
                <a:spcPct val="150000"/>
              </a:lnSpc>
            </a:pPr>
            <a:r>
              <a:rPr lang="en-US" dirty="0" smtClean="0"/>
              <a:t>The </a:t>
            </a:r>
            <a:r>
              <a:rPr lang="en-US" dirty="0" err="1" smtClean="0"/>
              <a:t>tendulkar</a:t>
            </a:r>
            <a:r>
              <a:rPr lang="en-US" dirty="0" smtClean="0"/>
              <a:t> committee report -2009</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Measure to promote the status of marginalized Children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 </a:t>
            </a:r>
          </a:p>
          <a:p>
            <a:r>
              <a:rPr lang="en-US" sz="2400" dirty="0" smtClean="0">
                <a:latin typeface="Times New Roman" pitchFamily="18" charset="0"/>
                <a:cs typeface="Times New Roman" pitchFamily="18" charset="0"/>
              </a:rPr>
              <a:t>Free and compulsory education to all</a:t>
            </a:r>
          </a:p>
          <a:p>
            <a:r>
              <a:rPr lang="en-US" sz="2400" dirty="0" smtClean="0">
                <a:latin typeface="Times New Roman" pitchFamily="18" charset="0"/>
                <a:cs typeface="Times New Roman" pitchFamily="18" charset="0"/>
              </a:rPr>
              <a:t>Creating an inclusive school</a:t>
            </a:r>
          </a:p>
          <a:p>
            <a:r>
              <a:rPr lang="en-US" sz="2400" dirty="0" smtClean="0">
                <a:latin typeface="Times New Roman" pitchFamily="18" charset="0"/>
                <a:cs typeface="Times New Roman" pitchFamily="18" charset="0"/>
              </a:rPr>
              <a:t>Providing special reservation quota</a:t>
            </a:r>
          </a:p>
          <a:p>
            <a:r>
              <a:rPr lang="en-US" sz="2400" dirty="0" smtClean="0">
                <a:latin typeface="Times New Roman" pitchFamily="18" charset="0"/>
                <a:cs typeface="Times New Roman" pitchFamily="18" charset="0"/>
              </a:rPr>
              <a:t>Providing basic amenities like water, nutrition </a:t>
            </a:r>
            <a:r>
              <a:rPr lang="en-US" sz="2400" dirty="0" err="1" smtClean="0">
                <a:latin typeface="Times New Roman" pitchFamily="18" charset="0"/>
                <a:cs typeface="Times New Roman" pitchFamily="18" charset="0"/>
              </a:rPr>
              <a:t>food,transport</a:t>
            </a:r>
            <a:r>
              <a:rPr lang="en-US" sz="2400" dirty="0" smtClean="0">
                <a:latin typeface="Times New Roman" pitchFamily="18" charset="0"/>
                <a:cs typeface="Times New Roman" pitchFamily="18" charset="0"/>
              </a:rPr>
              <a:t> , sanitary facility</a:t>
            </a:r>
          </a:p>
          <a:p>
            <a:r>
              <a:rPr lang="en-US" sz="2400" dirty="0" smtClean="0">
                <a:latin typeface="Times New Roman" pitchFamily="18" charset="0"/>
                <a:cs typeface="Times New Roman" pitchFamily="18" charset="0"/>
              </a:rPr>
              <a:t>Life enrichment </a:t>
            </a:r>
            <a:r>
              <a:rPr lang="en-US" sz="2400" dirty="0" err="1" smtClean="0">
                <a:latin typeface="Times New Roman" pitchFamily="18" charset="0"/>
                <a:cs typeface="Times New Roman" pitchFamily="18" charset="0"/>
              </a:rPr>
              <a:t>programme</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Financial assistance for remedial coaching </a:t>
            </a:r>
          </a:p>
          <a:p>
            <a:r>
              <a:rPr lang="en-US" sz="2400" dirty="0" smtClean="0">
                <a:latin typeface="Times New Roman" pitchFamily="18" charset="0"/>
                <a:cs typeface="Times New Roman" pitchFamily="18" charset="0"/>
              </a:rPr>
              <a:t>Establishment of residential schools</a:t>
            </a:r>
          </a:p>
          <a:p>
            <a:pPr>
              <a:buNone/>
            </a:pPr>
            <a:endParaRPr lang="en-US" sz="24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Teachers should develop a better relationship with community, NGO’s and </a:t>
            </a:r>
            <a:r>
              <a:rPr lang="en-US" sz="2400" dirty="0" err="1" smtClean="0">
                <a:latin typeface="Times New Roman" pitchFamily="18" charset="0"/>
                <a:cs typeface="Times New Roman" pitchFamily="18" charset="0"/>
              </a:rPr>
              <a:t>Govt</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Creating alternative school </a:t>
            </a:r>
          </a:p>
          <a:p>
            <a:r>
              <a:rPr lang="en-US" sz="2400" dirty="0" smtClean="0">
                <a:latin typeface="Times New Roman" pitchFamily="18" charset="0"/>
                <a:cs typeface="Times New Roman" pitchFamily="18" charset="0"/>
              </a:rPr>
              <a:t>Use school complex at all level</a:t>
            </a:r>
          </a:p>
          <a:p>
            <a:r>
              <a:rPr lang="en-US" sz="2400" dirty="0" smtClean="0">
                <a:latin typeface="Times New Roman" pitchFamily="18" charset="0"/>
                <a:cs typeface="Times New Roman" pitchFamily="18" charset="0"/>
              </a:rPr>
              <a:t>Vocational education and training for skill development</a:t>
            </a:r>
          </a:p>
          <a:p>
            <a:r>
              <a:rPr lang="en-US" sz="2400" dirty="0" smtClean="0">
                <a:latin typeface="Times New Roman" pitchFamily="18" charset="0"/>
                <a:cs typeface="Times New Roman" pitchFamily="18" charset="0"/>
              </a:rPr>
              <a:t>Grand-in-aid to voluntary </a:t>
            </a:r>
            <a:r>
              <a:rPr lang="en-US" sz="2400" dirty="0" err="1" smtClean="0">
                <a:latin typeface="Times New Roman" pitchFamily="18" charset="0"/>
                <a:cs typeface="Times New Roman" pitchFamily="18" charset="0"/>
              </a:rPr>
              <a:t>organisation</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Social development </a:t>
            </a:r>
            <a:r>
              <a:rPr lang="en-US" sz="2400" dirty="0" err="1" smtClean="0">
                <a:latin typeface="Times New Roman" pitchFamily="18" charset="0"/>
                <a:cs typeface="Times New Roman" pitchFamily="18" charset="0"/>
              </a:rPr>
              <a:t>programmes</a:t>
            </a:r>
            <a:r>
              <a:rPr lang="en-US" sz="2400" dirty="0" smtClean="0">
                <a:latin typeface="Times New Roman" pitchFamily="18" charset="0"/>
                <a:cs typeface="Times New Roman" pitchFamily="18" charset="0"/>
              </a:rPr>
              <a:t> for minorities </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pPr algn="ctr"/>
            <a:r>
              <a:rPr lang="en-US" sz="3200" b="1" dirty="0" smtClean="0">
                <a:solidFill>
                  <a:srgbClr val="FF0000"/>
                </a:solidFill>
                <a:latin typeface="Times New Roman" pitchFamily="18" charset="0"/>
                <a:cs typeface="Times New Roman" pitchFamily="18" charset="0"/>
              </a:rPr>
              <a:t>Who are marginalized children</a:t>
            </a:r>
            <a:endParaRPr lang="en-US" sz="3200" b="1" dirty="0">
              <a:solidFill>
                <a:srgbClr val="FF0000"/>
              </a:solidFill>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TNTEU-Model questions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1.</a:t>
            </a:r>
            <a:r>
              <a:rPr lang="en-US" sz="2000" dirty="0" smtClean="0">
                <a:latin typeface="Times New Roman" pitchFamily="18" charset="0"/>
                <a:cs typeface="Times New Roman" pitchFamily="18" charset="0"/>
              </a:rPr>
              <a:t>Who are marginalized children? suggest measures to promote the status of marginalized children</a:t>
            </a: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2.Elaborate the different types of marginalized  children and suggest measures to promote the status of marginalized children.</a:t>
            </a: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3.List the problem faced by the children living in slum areas and state your suggestion to rectify it.</a:t>
            </a:r>
          </a:p>
          <a:p>
            <a:pPr>
              <a:buNone/>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Thank you</a:t>
            </a:r>
            <a:endParaRPr lang="en-US" sz="2000" dirty="0">
              <a:latin typeface="Times New Roman" pitchFamily="18" charset="0"/>
              <a:cs typeface="Times New Roman" pitchFamily="18" charset="0"/>
            </a:endParaRPr>
          </a:p>
        </p:txBody>
      </p:sp>
      <p:sp>
        <p:nvSpPr>
          <p:cNvPr id="4" name="Flowchart: Punched Tape 3"/>
          <p:cNvSpPr/>
          <p:nvPr/>
        </p:nvSpPr>
        <p:spPr>
          <a:xfrm>
            <a:off x="3657600" y="5486400"/>
            <a:ext cx="1752600" cy="4572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Thank you </a:t>
            </a:r>
            <a:endParaRPr lang="en-US" dirty="0"/>
          </a:p>
        </p:txBody>
      </p:sp>
    </p:spTree>
  </p:cSld>
  <p:clrMapOvr>
    <a:masterClrMapping/>
  </p:clrMapOvr>
  <p:transition>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US" sz="3600" b="1" dirty="0" smtClean="0">
                <a:latin typeface="Times New Roman" pitchFamily="18" charset="0"/>
                <a:cs typeface="Times New Roman" pitchFamily="18" charset="0"/>
              </a:rPr>
              <a:t>Characteristics of Marginalized Children</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It suffers from discrimination and subordination</a:t>
            </a:r>
          </a:p>
          <a:p>
            <a:r>
              <a:rPr lang="en-US" sz="2400" dirty="0" smtClean="0">
                <a:latin typeface="Times New Roman" pitchFamily="18" charset="0"/>
                <a:cs typeface="Times New Roman" pitchFamily="18" charset="0"/>
              </a:rPr>
              <a:t>May become stigmatized </a:t>
            </a:r>
          </a:p>
          <a:p>
            <a:r>
              <a:rPr lang="en-US" sz="2400" dirty="0" smtClean="0">
                <a:latin typeface="Times New Roman" pitchFamily="18" charset="0"/>
                <a:cs typeface="Times New Roman" pitchFamily="18" charset="0"/>
              </a:rPr>
              <a:t>They share a sense of collective identity and common burdens</a:t>
            </a:r>
          </a:p>
          <a:p>
            <a:r>
              <a:rPr lang="en-US" sz="2400" dirty="0" smtClean="0">
                <a:latin typeface="Times New Roman" pitchFamily="18" charset="0"/>
                <a:cs typeface="Times New Roman" pitchFamily="18" charset="0"/>
              </a:rPr>
              <a:t>They have a tendency to marry within the group</a:t>
            </a:r>
          </a:p>
          <a:p>
            <a:r>
              <a:rPr lang="en-US" sz="2400" dirty="0" smtClean="0">
                <a:latin typeface="Times New Roman" pitchFamily="18" charset="0"/>
                <a:cs typeface="Times New Roman" pitchFamily="18" charset="0"/>
              </a:rPr>
              <a:t>Limited opportunity to make social contribution</a:t>
            </a:r>
          </a:p>
          <a:p>
            <a:r>
              <a:rPr lang="en-US" sz="2400" dirty="0" smtClean="0">
                <a:latin typeface="Times New Roman" pitchFamily="18" charset="0"/>
                <a:cs typeface="Times New Roman" pitchFamily="18" charset="0"/>
              </a:rPr>
              <a:t>Dependency on others</a:t>
            </a:r>
          </a:p>
          <a:p>
            <a:r>
              <a:rPr lang="en-US" sz="2400" dirty="0" smtClean="0">
                <a:latin typeface="Times New Roman" pitchFamily="18" charset="0"/>
                <a:cs typeface="Times New Roman" pitchFamily="18" charset="0"/>
              </a:rPr>
              <a:t>Receive negative public attitudes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143000"/>
          </a:xfrm>
        </p:spPr>
        <p:txBody>
          <a:bodyPr>
            <a:normAutofit/>
          </a:bodyPr>
          <a:lstStyle/>
          <a:p>
            <a:pPr algn="ctr"/>
            <a:r>
              <a:rPr lang="en-US" sz="3200" dirty="0" smtClean="0">
                <a:latin typeface="Times New Roman" pitchFamily="18" charset="0"/>
                <a:cs typeface="Times New Roman" pitchFamily="18" charset="0"/>
              </a:rPr>
              <a:t>How to recognize marginalized students in Classroom</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667000"/>
            <a:ext cx="8229600" cy="4389120"/>
          </a:xfrm>
        </p:spPr>
        <p:txBody>
          <a:bodyPr>
            <a:normAutofit/>
          </a:bodyPr>
          <a:lstStyle/>
          <a:p>
            <a:r>
              <a:rPr lang="en-US" sz="2400" dirty="0" smtClean="0">
                <a:latin typeface="Times New Roman" pitchFamily="18" charset="0"/>
                <a:cs typeface="Times New Roman" pitchFamily="18" charset="0"/>
              </a:rPr>
              <a:t>Learning difficulty</a:t>
            </a:r>
          </a:p>
          <a:p>
            <a:r>
              <a:rPr lang="en-US" sz="2400" dirty="0" smtClean="0">
                <a:latin typeface="Times New Roman" pitchFamily="18" charset="0"/>
                <a:cs typeface="Times New Roman" pitchFamily="18" charset="0"/>
              </a:rPr>
              <a:t>High percentage of dropout</a:t>
            </a:r>
          </a:p>
          <a:p>
            <a:r>
              <a:rPr lang="en-US" sz="2400" dirty="0" smtClean="0">
                <a:latin typeface="Times New Roman" pitchFamily="18" charset="0"/>
                <a:cs typeface="Times New Roman" pitchFamily="18" charset="0"/>
              </a:rPr>
              <a:t>Inappropriate types of </a:t>
            </a:r>
            <a:r>
              <a:rPr lang="en-US" sz="2400" dirty="0" err="1" smtClean="0">
                <a:latin typeface="Times New Roman" pitchFamily="18" charset="0"/>
                <a:cs typeface="Times New Roman" pitchFamily="18" charset="0"/>
              </a:rPr>
              <a:t>behaviour</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Withdrawal</a:t>
            </a:r>
          </a:p>
          <a:p>
            <a:r>
              <a:rPr lang="en-US" sz="2400" dirty="0" smtClean="0">
                <a:latin typeface="Times New Roman" pitchFamily="18" charset="0"/>
                <a:cs typeface="Times New Roman" pitchFamily="18" charset="0"/>
              </a:rPr>
              <a:t>Lack of opportunities for skill development</a:t>
            </a:r>
          </a:p>
          <a:p>
            <a:r>
              <a:rPr lang="en-US" sz="2400" dirty="0" smtClean="0">
                <a:latin typeface="Times New Roman" pitchFamily="18" charset="0"/>
                <a:cs typeface="Times New Roman" pitchFamily="18" charset="0"/>
              </a:rPr>
              <a:t>Grade level repeaters</a:t>
            </a:r>
            <a:endParaRPr lang="en-US" sz="2400" dirty="0">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b="1" dirty="0" smtClean="0">
                <a:latin typeface="Times New Roman" pitchFamily="18" charset="0"/>
                <a:cs typeface="Times New Roman" pitchFamily="18" charset="0"/>
              </a:rPr>
              <a:t>Children Living In Urban And Rural Slum </a:t>
            </a:r>
            <a:endParaRPr lang="en-US" sz="3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r>
              <a:rPr lang="en-US" dirty="0" smtClean="0"/>
              <a:t>                 Children who live in urban or rural zones often fine themselves in a precarious situation. Due to extreme poverty they can hardly satisfy fundamental needs such as nutrition, access of health care, education&amp; employment</a:t>
            </a:r>
          </a:p>
          <a:p>
            <a:pPr algn="just">
              <a:buNone/>
            </a:pPr>
            <a:r>
              <a:rPr lang="en-US" dirty="0" smtClean="0"/>
              <a:t>                          </a:t>
            </a:r>
            <a:r>
              <a:rPr lang="en-US" b="1" dirty="0" smtClean="0"/>
              <a:t> </a:t>
            </a:r>
            <a:r>
              <a:rPr lang="en-US" b="1" dirty="0" smtClean="0">
                <a:solidFill>
                  <a:srgbClr val="FF0000"/>
                </a:solidFill>
              </a:rPr>
              <a:t>Slum population means</a:t>
            </a:r>
            <a:r>
              <a:rPr lang="en-US" dirty="0" smtClean="0">
                <a:solidFill>
                  <a:srgbClr val="FF0000"/>
                </a:solidFill>
              </a:rPr>
              <a:t> </a:t>
            </a:r>
          </a:p>
          <a:p>
            <a:pPr>
              <a:buNone/>
            </a:pPr>
            <a:r>
              <a:rPr lang="en-US" dirty="0" smtClean="0"/>
              <a:t>    slum was originally used mainly in the phrase back slum meaning a back room and later back alley the origin of this word is thought to come from Irish</a:t>
            </a:r>
          </a:p>
          <a:p>
            <a:pPr>
              <a:buNone/>
            </a:pPr>
            <a:r>
              <a:rPr lang="en-US" sz="2000" dirty="0" smtClean="0"/>
              <a:t>     </a:t>
            </a:r>
            <a:r>
              <a:rPr lang="en-US" sz="2000" b="1" dirty="0" smtClean="0">
                <a:solidFill>
                  <a:srgbClr val="C00000"/>
                </a:solidFill>
                <a:latin typeface="Times New Roman" pitchFamily="18" charset="0"/>
                <a:cs typeface="Times New Roman" pitchFamily="18" charset="0"/>
              </a:rPr>
              <a:t>Slum means a community of low economic class, homeless population</a:t>
            </a:r>
            <a:endParaRPr lang="en-US" sz="20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3600" b="1" dirty="0" smtClean="0">
                <a:solidFill>
                  <a:srgbClr val="FF0000"/>
                </a:solidFill>
                <a:latin typeface="Times New Roman" pitchFamily="18" charset="0"/>
                <a:cs typeface="Times New Roman" pitchFamily="18" charset="0"/>
              </a:rPr>
              <a:t>Children facing problem in urban slum</a:t>
            </a:r>
            <a:endParaRPr lang="en-US" sz="36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                   </a:t>
            </a:r>
            <a:r>
              <a:rPr lang="en-US" sz="2200" dirty="0" smtClean="0"/>
              <a:t>The global problem of “children in the urban world "must be the immediate priority. as far as India is concerned, the situation is getting worse day by day. In India Delhi, Mumbai, Kolkata which are the major hubs of slum</a:t>
            </a:r>
          </a:p>
          <a:p>
            <a:pPr lvl="1">
              <a:buNone/>
            </a:pPr>
            <a:endParaRPr lang="en-US" sz="1800" dirty="0" smtClean="0"/>
          </a:p>
          <a:p>
            <a:pPr lvl="1">
              <a:buNone/>
            </a:pPr>
            <a:r>
              <a:rPr lang="en-US" sz="1800" dirty="0" smtClean="0"/>
              <a:t>Being out of school </a:t>
            </a:r>
          </a:p>
          <a:p>
            <a:pPr lvl="1">
              <a:buNone/>
            </a:pPr>
            <a:r>
              <a:rPr lang="en-US" sz="1800" dirty="0" smtClean="0"/>
              <a:t>Early pregnancy</a:t>
            </a:r>
          </a:p>
          <a:p>
            <a:pPr lvl="1">
              <a:buNone/>
            </a:pPr>
            <a:r>
              <a:rPr lang="en-US" sz="1800" dirty="0" smtClean="0"/>
              <a:t>Drug and alcohol abuse </a:t>
            </a:r>
          </a:p>
          <a:p>
            <a:pPr lvl="1">
              <a:buNone/>
            </a:pPr>
            <a:r>
              <a:rPr lang="en-US" sz="1800" dirty="0" smtClean="0"/>
              <a:t>Negative peer influences</a:t>
            </a:r>
          </a:p>
          <a:p>
            <a:pPr lvl="1">
              <a:buNone/>
            </a:pPr>
            <a:r>
              <a:rPr lang="en-US" sz="1800" dirty="0" smtClean="0"/>
              <a:t>Parental neglect </a:t>
            </a:r>
          </a:p>
          <a:p>
            <a:pPr lvl="1">
              <a:buNone/>
            </a:pPr>
            <a:r>
              <a:rPr lang="en-US" sz="1800" dirty="0" smtClean="0"/>
              <a:t>Poverty &amp; unemployment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err="1" smtClean="0">
                <a:latin typeface="Times New Roman" pitchFamily="18" charset="0"/>
                <a:cs typeface="Times New Roman" pitchFamily="18" charset="0"/>
              </a:rPr>
              <a:t>Characterisrtics</a:t>
            </a:r>
            <a:r>
              <a:rPr lang="en-US" sz="4000" dirty="0" smtClean="0">
                <a:latin typeface="Times New Roman" pitchFamily="18" charset="0"/>
                <a:cs typeface="Times New Roman" pitchFamily="18" charset="0"/>
              </a:rPr>
              <a:t> of slum population</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lnSpc>
                <a:spcPct val="150000"/>
              </a:lnSpc>
            </a:pPr>
            <a:r>
              <a:rPr lang="en-US" sz="2400" dirty="0" smtClean="0">
                <a:latin typeface="Times New Roman" pitchFamily="18" charset="0"/>
                <a:cs typeface="Times New Roman" pitchFamily="18" charset="0"/>
              </a:rPr>
              <a:t>High rate of poverty</a:t>
            </a:r>
          </a:p>
          <a:p>
            <a:pPr algn="just">
              <a:lnSpc>
                <a:spcPct val="150000"/>
              </a:lnSpc>
            </a:pPr>
            <a:r>
              <a:rPr lang="en-US" sz="2400" dirty="0" smtClean="0">
                <a:latin typeface="Times New Roman" pitchFamily="18" charset="0"/>
                <a:cs typeface="Times New Roman" pitchFamily="18" charset="0"/>
              </a:rPr>
              <a:t>Huge extent of urban decay</a:t>
            </a:r>
          </a:p>
          <a:p>
            <a:pPr algn="just">
              <a:lnSpc>
                <a:spcPct val="150000"/>
              </a:lnSpc>
            </a:pPr>
            <a:r>
              <a:rPr lang="en-US" sz="2400" dirty="0" smtClean="0">
                <a:latin typeface="Times New Roman" pitchFamily="18" charset="0"/>
                <a:cs typeface="Times New Roman" pitchFamily="18" charset="0"/>
              </a:rPr>
              <a:t>Acute problem of malnutrition and health centre</a:t>
            </a:r>
          </a:p>
          <a:p>
            <a:pPr algn="just">
              <a:lnSpc>
                <a:spcPct val="150000"/>
              </a:lnSpc>
            </a:pPr>
            <a:r>
              <a:rPr lang="en-US" sz="2400" dirty="0" smtClean="0">
                <a:latin typeface="Times New Roman" pitchFamily="18" charset="0"/>
                <a:cs typeface="Times New Roman" pitchFamily="18" charset="0"/>
              </a:rPr>
              <a:t>Unsanitary and unary environment </a:t>
            </a:r>
          </a:p>
          <a:p>
            <a:pPr algn="just">
              <a:lnSpc>
                <a:spcPct val="150000"/>
              </a:lnSpc>
            </a:pPr>
            <a:r>
              <a:rPr lang="en-US" sz="2400" dirty="0" smtClean="0">
                <a:latin typeface="Times New Roman" pitchFamily="18" charset="0"/>
                <a:cs typeface="Times New Roman" pitchFamily="18" charset="0"/>
              </a:rPr>
              <a:t>Low standard of living or poor quality of live</a:t>
            </a:r>
          </a:p>
          <a:p>
            <a:pPr algn="just">
              <a:lnSpc>
                <a:spcPct val="150000"/>
              </a:lnSpc>
            </a:pPr>
            <a:r>
              <a:rPr lang="en-US" sz="2400" dirty="0" smtClean="0">
                <a:latin typeface="Times New Roman" pitchFamily="18" charset="0"/>
                <a:cs typeface="Times New Roman" pitchFamily="18" charset="0"/>
              </a:rPr>
              <a:t>High rate of mental illness and suicide </a:t>
            </a:r>
          </a:p>
          <a:p>
            <a:pPr algn="just">
              <a:lnSpc>
                <a:spcPct val="150000"/>
              </a:lnSpc>
            </a:pPr>
            <a:r>
              <a:rPr lang="en-US" sz="2400" dirty="0" smtClean="0">
                <a:latin typeface="Times New Roman" pitchFamily="18" charset="0"/>
                <a:cs typeface="Times New Roman" pitchFamily="18" charset="0"/>
              </a:rPr>
              <a:t>Low level of economic status of its residents</a:t>
            </a:r>
            <a:endParaRPr lang="en-US" sz="24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pPr algn="ctr"/>
            <a:r>
              <a:rPr lang="en-US" sz="2800" b="1" dirty="0" err="1" smtClean="0">
                <a:solidFill>
                  <a:srgbClr val="FF0000"/>
                </a:solidFill>
                <a:latin typeface="Times New Roman" pitchFamily="18" charset="0"/>
                <a:cs typeface="Times New Roman" pitchFamily="18" charset="0"/>
              </a:rPr>
              <a:t>Operationalised</a:t>
            </a:r>
            <a:r>
              <a:rPr lang="en-US" sz="2800" b="1" dirty="0" smtClean="0">
                <a:solidFill>
                  <a:srgbClr val="FF0000"/>
                </a:solidFill>
                <a:latin typeface="Times New Roman" pitchFamily="18" charset="0"/>
                <a:cs typeface="Times New Roman" pitchFamily="18" charset="0"/>
              </a:rPr>
              <a:t> through a </a:t>
            </a:r>
            <a:r>
              <a:rPr lang="en-US" sz="2800" b="1" dirty="0" err="1" smtClean="0">
                <a:solidFill>
                  <a:srgbClr val="FF0000"/>
                </a:solidFill>
                <a:latin typeface="Times New Roman" pitchFamily="18" charset="0"/>
                <a:cs typeface="Times New Roman" pitchFamily="18" charset="0"/>
              </a:rPr>
              <a:t>Govt</a:t>
            </a:r>
            <a:r>
              <a:rPr lang="en-US" sz="2800" b="1" dirty="0" smtClean="0">
                <a:solidFill>
                  <a:srgbClr val="FF0000"/>
                </a:solidFill>
                <a:latin typeface="Times New Roman" pitchFamily="18" charset="0"/>
                <a:cs typeface="Times New Roman" pitchFamily="18" charset="0"/>
              </a:rPr>
              <a:t> scheme of SLUM</a:t>
            </a:r>
            <a:endParaRPr lang="en-US" sz="28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solidFill>
                  <a:srgbClr val="FF0000"/>
                </a:solidFill>
              </a:rPr>
              <a:t>   </a:t>
            </a:r>
          </a:p>
          <a:p>
            <a:pPr>
              <a:buNone/>
            </a:pPr>
            <a:r>
              <a:rPr lang="en-US" dirty="0" smtClean="0">
                <a:solidFill>
                  <a:srgbClr val="FF0000"/>
                </a:solidFill>
              </a:rPr>
              <a:t>   </a:t>
            </a:r>
            <a:r>
              <a:rPr lang="en-US" b="1" i="1" dirty="0" smtClean="0">
                <a:solidFill>
                  <a:srgbClr val="0070C0"/>
                </a:solidFill>
              </a:rPr>
              <a:t>Rajiv </a:t>
            </a:r>
            <a:r>
              <a:rPr lang="en-US" b="1" i="1" dirty="0" err="1" smtClean="0">
                <a:solidFill>
                  <a:srgbClr val="0070C0"/>
                </a:solidFill>
              </a:rPr>
              <a:t>awas</a:t>
            </a:r>
            <a:r>
              <a:rPr lang="en-US" b="1" i="1" dirty="0" smtClean="0">
                <a:solidFill>
                  <a:srgbClr val="0070C0"/>
                </a:solidFill>
              </a:rPr>
              <a:t> </a:t>
            </a:r>
            <a:r>
              <a:rPr lang="en-US" b="1" i="1" dirty="0" err="1" smtClean="0">
                <a:solidFill>
                  <a:srgbClr val="0070C0"/>
                </a:solidFill>
              </a:rPr>
              <a:t>yojana</a:t>
            </a:r>
            <a:r>
              <a:rPr lang="en-US" b="1" i="1" dirty="0" smtClean="0">
                <a:solidFill>
                  <a:srgbClr val="0070C0"/>
                </a:solidFill>
              </a:rPr>
              <a:t> (RAY) Targeted and reached through the following development of action:</a:t>
            </a:r>
          </a:p>
          <a:p>
            <a:pPr>
              <a:lnSpc>
                <a:spcPct val="150000"/>
              </a:lnSpc>
            </a:pPr>
            <a:r>
              <a:rPr lang="en-US" sz="2400" dirty="0" smtClean="0"/>
              <a:t>Slum improvement </a:t>
            </a:r>
          </a:p>
          <a:p>
            <a:pPr>
              <a:lnSpc>
                <a:spcPct val="150000"/>
              </a:lnSpc>
            </a:pPr>
            <a:r>
              <a:rPr lang="en-US" sz="2400" dirty="0" smtClean="0"/>
              <a:t>Slum upgrading </a:t>
            </a:r>
          </a:p>
          <a:p>
            <a:pPr>
              <a:lnSpc>
                <a:spcPct val="150000"/>
              </a:lnSpc>
            </a:pPr>
            <a:r>
              <a:rPr lang="en-US" sz="2400" dirty="0" smtClean="0"/>
              <a:t>Slum redevelopment </a:t>
            </a:r>
          </a:p>
          <a:p>
            <a:pPr>
              <a:lnSpc>
                <a:spcPct val="150000"/>
              </a:lnSpc>
            </a:pPr>
            <a:r>
              <a:rPr lang="en-US" sz="2400" dirty="0" smtClean="0"/>
              <a:t>Slum resettlement </a:t>
            </a:r>
            <a:endParaRPr lang="en-US" sz="2400" dirty="0"/>
          </a:p>
        </p:txBody>
      </p:sp>
      <p:sp>
        <p:nvSpPr>
          <p:cNvPr id="6" name="Rounded Rectangle 5"/>
          <p:cNvSpPr/>
          <p:nvPr/>
        </p:nvSpPr>
        <p:spPr>
          <a:xfrm>
            <a:off x="4191000" y="3581400"/>
            <a:ext cx="3505200" cy="1981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C:\Users\ELCOT\Pictures\slum2.jpg"/>
          <p:cNvPicPr>
            <a:picLocks noChangeAspect="1" noChangeArrowheads="1"/>
          </p:cNvPicPr>
          <p:nvPr/>
        </p:nvPicPr>
        <p:blipFill>
          <a:blip r:embed="rId2"/>
          <a:srcRect/>
          <a:stretch>
            <a:fillRect/>
          </a:stretch>
        </p:blipFill>
        <p:spPr bwMode="auto">
          <a:xfrm>
            <a:off x="4038600" y="3581400"/>
            <a:ext cx="3657600" cy="20574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557</TotalTime>
  <Words>1379</Words>
  <Application>Microsoft Office PowerPoint</Application>
  <PresentationFormat>On-screen Show (4:3)</PresentationFormat>
  <Paragraphs>196</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         V.PRAKASH Assistant Professor Duraimurugan college of Education.Katpadi  </vt:lpstr>
      <vt:lpstr>Meaning Of Marginalized Children</vt:lpstr>
      <vt:lpstr>Who are marginalized children</vt:lpstr>
      <vt:lpstr>Characteristics of Marginalized Children</vt:lpstr>
      <vt:lpstr>How to recognize marginalized students in Classroom</vt:lpstr>
      <vt:lpstr>Children Living In Urban And Rural Slum </vt:lpstr>
      <vt:lpstr>Children facing problem in urban slum</vt:lpstr>
      <vt:lpstr>Characterisrtics of slum population</vt:lpstr>
      <vt:lpstr>Operationalised through a Govt scheme of SLUM</vt:lpstr>
      <vt:lpstr>Deprived child </vt:lpstr>
      <vt:lpstr>               Deprived child means a child</vt:lpstr>
      <vt:lpstr>    Socially deprived girls dalit and tribal girls </vt:lpstr>
      <vt:lpstr>Problem faced by the SC/ST Dalit women</vt:lpstr>
      <vt:lpstr>Schemes for educational development of SC/ST</vt:lpstr>
      <vt:lpstr>Abused child </vt:lpstr>
      <vt:lpstr>Child protection act 1999</vt:lpstr>
      <vt:lpstr>           Four different types of child abuse </vt:lpstr>
      <vt:lpstr>Street children</vt:lpstr>
      <vt:lpstr>WHO-Classifies street children according to 4 categories</vt:lpstr>
      <vt:lpstr>Characteristics of childhood of street children</vt:lpstr>
      <vt:lpstr>Child labour</vt:lpstr>
      <vt:lpstr>Causes of child labour</vt:lpstr>
      <vt:lpstr>Social measures of child labour</vt:lpstr>
      <vt:lpstr>Child growing up poverty</vt:lpstr>
      <vt:lpstr>Prime Causes of poverty</vt:lpstr>
      <vt:lpstr>      Removing and suggestion to poverty</vt:lpstr>
      <vt:lpstr>           WAY TO MEASURES OF POVERTY</vt:lpstr>
      <vt:lpstr>Measure to promote the status of marginalized Children</vt:lpstr>
      <vt:lpstr>Slide 29</vt:lpstr>
      <vt:lpstr>TNTEU-Model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V.PRAKASH Assistant Professor Duraimurugan college of Education  </dc:title>
  <dc:creator>ELCOT</dc:creator>
  <cp:lastModifiedBy>ELCOT</cp:lastModifiedBy>
  <cp:revision>146</cp:revision>
  <dcterms:created xsi:type="dcterms:W3CDTF">2020-06-06T23:20:55Z</dcterms:created>
  <dcterms:modified xsi:type="dcterms:W3CDTF">2020-06-14T05:04:02Z</dcterms:modified>
</cp:coreProperties>
</file>